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567" r:id="rId2"/>
    <p:sldId id="1550" r:id="rId3"/>
    <p:sldId id="2147472347" r:id="rId4"/>
    <p:sldId id="1551" r:id="rId5"/>
    <p:sldId id="1540" r:id="rId6"/>
    <p:sldId id="1541" r:id="rId7"/>
    <p:sldId id="1542" r:id="rId8"/>
    <p:sldId id="1527" r:id="rId9"/>
    <p:sldId id="1528" r:id="rId10"/>
    <p:sldId id="1529" r:id="rId11"/>
    <p:sldId id="1530" r:id="rId12"/>
    <p:sldId id="1531" r:id="rId13"/>
    <p:sldId id="1532" r:id="rId14"/>
    <p:sldId id="1533" r:id="rId15"/>
    <p:sldId id="1534" r:id="rId16"/>
    <p:sldId id="1535" r:id="rId17"/>
    <p:sldId id="1553" r:id="rId18"/>
    <p:sldId id="1543" r:id="rId19"/>
    <p:sldId id="2147472350" r:id="rId20"/>
    <p:sldId id="2147472351" r:id="rId21"/>
    <p:sldId id="2147472352" r:id="rId22"/>
    <p:sldId id="2147472353" r:id="rId23"/>
    <p:sldId id="2147472354" r:id="rId24"/>
    <p:sldId id="2147472355" r:id="rId25"/>
    <p:sldId id="328" r:id="rId26"/>
    <p:sldId id="1536" r:id="rId27"/>
  </p:sldIdLst>
  <p:sldSz cx="12192000" cy="6858000"/>
  <p:notesSz cx="6559550" cy="86868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66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1D2BEA-E12C-8E5F-D728-E0DFD826C6BD}" name="Patrick Henseler" initials="PH" userId="S::henseler@intelliact.ch::2a2a6356-7e08-4843-9469-661351441575" providerId="AD"/>
  <p188:author id="{496761FF-1012-4A80-1EF9-466012C9E419}" name="Martin Probst" initials="MP" userId="S::probst@intelliact.ch::d4e338e8-68cf-4ba3-9682-2285166c82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F4F2F6"/>
    <a:srgbClr val="E9E6EE"/>
    <a:srgbClr val="C9C2D5"/>
    <a:srgbClr val="9E92B4"/>
    <a:srgbClr val="DFDAE5"/>
    <a:srgbClr val="1F0353"/>
    <a:srgbClr val="CE003C"/>
    <a:srgbClr val="ECA900"/>
    <a:srgbClr val="EE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B75D2-6765-9142-8CAB-F09F0508FFF3}" v="21" dt="2025-10-20T06:26:01.7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8" autoAdjust="0"/>
    <p:restoredTop sz="89347" autoAdjust="0"/>
  </p:normalViewPr>
  <p:slideViewPr>
    <p:cSldViewPr snapToObjects="1">
      <p:cViewPr varScale="1">
        <p:scale>
          <a:sx n="109" d="100"/>
          <a:sy n="109" d="100"/>
        </p:scale>
        <p:origin x="9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94"/>
    </p:cViewPr>
  </p:sorterViewPr>
  <p:notesViewPr>
    <p:cSldViewPr snapToObjects="1">
      <p:cViewPr varScale="1">
        <p:scale>
          <a:sx n="70" d="100"/>
          <a:sy n="70" d="100"/>
        </p:scale>
        <p:origin x="-3516" y="-96"/>
      </p:cViewPr>
      <p:guideLst>
        <p:guide orient="horz" pos="2736"/>
        <p:guide pos="20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Lutz" userId="176042490_tp_box_2" providerId="OAuth2" clId="{3EBCB70D-5AE6-5B72-967B-2AF1752099C2}"/>
    <pc:docChg chg="undo custSel delSld modSld">
      <pc:chgData name="Thomas Lutz" userId="176042490_tp_box_2" providerId="OAuth2" clId="{3EBCB70D-5AE6-5B72-967B-2AF1752099C2}" dt="2025-10-20T12:45:17.442" v="479" actId="20577"/>
      <pc:docMkLst>
        <pc:docMk/>
      </pc:docMkLst>
      <pc:sldChg chg="addSp modSp mod">
        <pc:chgData name="Thomas Lutz" userId="176042490_tp_box_2" providerId="OAuth2" clId="{3EBCB70D-5AE6-5B72-967B-2AF1752099C2}" dt="2025-10-20T06:24:42.848" v="137" actId="20577"/>
        <pc:sldMkLst>
          <pc:docMk/>
          <pc:sldMk cId="1619946061" sldId="1528"/>
        </pc:sldMkLst>
        <pc:spChg chg="add mod">
          <ac:chgData name="Thomas Lutz" userId="176042490_tp_box_2" providerId="OAuth2" clId="{3EBCB70D-5AE6-5B72-967B-2AF1752099C2}" dt="2025-10-20T06:24:37.394" v="128" actId="1076"/>
          <ac:spMkLst>
            <pc:docMk/>
            <pc:sldMk cId="1619946061" sldId="1528"/>
            <ac:spMk id="3" creationId="{49C61BEC-1FBE-ECBE-0E8C-BA9C9E68F572}"/>
          </ac:spMkLst>
        </pc:spChg>
        <pc:spChg chg="add mod">
          <ac:chgData name="Thomas Lutz" userId="176042490_tp_box_2" providerId="OAuth2" clId="{3EBCB70D-5AE6-5B72-967B-2AF1752099C2}" dt="2025-10-20T06:24:42.848" v="137" actId="20577"/>
          <ac:spMkLst>
            <pc:docMk/>
            <pc:sldMk cId="1619946061" sldId="1528"/>
            <ac:spMk id="4" creationId="{3EF4C9AE-BBF8-B1D5-40BE-34383C6E393E}"/>
          </ac:spMkLst>
        </pc:spChg>
      </pc:sldChg>
      <pc:sldChg chg="addSp delSp modSp mod">
        <pc:chgData name="Thomas Lutz" userId="176042490_tp_box_2" providerId="OAuth2" clId="{3EBCB70D-5AE6-5B72-967B-2AF1752099C2}" dt="2025-10-20T06:24:56.970" v="142" actId="113"/>
        <pc:sldMkLst>
          <pc:docMk/>
          <pc:sldMk cId="2861635285" sldId="1529"/>
        </pc:sldMkLst>
        <pc:spChg chg="add mod">
          <ac:chgData name="Thomas Lutz" userId="176042490_tp_box_2" providerId="OAuth2" clId="{3EBCB70D-5AE6-5B72-967B-2AF1752099C2}" dt="2025-10-20T06:24:51.092" v="140" actId="1076"/>
          <ac:spMkLst>
            <pc:docMk/>
            <pc:sldMk cId="2861635285" sldId="1529"/>
            <ac:spMk id="2" creationId="{992E9EF3-C0FC-6786-EA7D-76D3BB914417}"/>
          </ac:spMkLst>
        </pc:spChg>
        <pc:spChg chg="mod">
          <ac:chgData name="Thomas Lutz" userId="176042490_tp_box_2" providerId="OAuth2" clId="{3EBCB70D-5AE6-5B72-967B-2AF1752099C2}" dt="2025-10-20T06:24:56.970" v="142" actId="113"/>
          <ac:spMkLst>
            <pc:docMk/>
            <pc:sldMk cId="2861635285" sldId="1529"/>
            <ac:spMk id="7" creationId="{D2277807-25F2-19E4-6609-10BDBEA16E22}"/>
          </ac:spMkLst>
        </pc:spChg>
        <pc:spChg chg="del">
          <ac:chgData name="Thomas Lutz" userId="176042490_tp_box_2" providerId="OAuth2" clId="{3EBCB70D-5AE6-5B72-967B-2AF1752099C2}" dt="2025-10-20T06:24:48.439" v="138" actId="478"/>
          <ac:spMkLst>
            <pc:docMk/>
            <pc:sldMk cId="2861635285" sldId="1529"/>
            <ac:spMk id="8" creationId="{B78C3D1B-1E12-1C33-BB38-E0C8AB77461E}"/>
          </ac:spMkLst>
        </pc:spChg>
      </pc:sldChg>
      <pc:sldChg chg="modSp mod">
        <pc:chgData name="Thomas Lutz" userId="176042490_tp_box_2" providerId="OAuth2" clId="{3EBCB70D-5AE6-5B72-967B-2AF1752099C2}" dt="2025-10-20T06:25:09.616" v="143" actId="113"/>
        <pc:sldMkLst>
          <pc:docMk/>
          <pc:sldMk cId="121428539" sldId="1530"/>
        </pc:sldMkLst>
        <pc:spChg chg="mod">
          <ac:chgData name="Thomas Lutz" userId="176042490_tp_box_2" providerId="OAuth2" clId="{3EBCB70D-5AE6-5B72-967B-2AF1752099C2}" dt="2025-10-20T06:25:09.616" v="143" actId="113"/>
          <ac:spMkLst>
            <pc:docMk/>
            <pc:sldMk cId="121428539" sldId="1530"/>
            <ac:spMk id="7" creationId="{8C5DFB8C-9542-5B31-2904-FF43E902F27F}"/>
          </ac:spMkLst>
        </pc:spChg>
      </pc:sldChg>
      <pc:sldChg chg="addSp modSp mod">
        <pc:chgData name="Thomas Lutz" userId="176042490_tp_box_2" providerId="OAuth2" clId="{3EBCB70D-5AE6-5B72-967B-2AF1752099C2}" dt="2025-10-20T06:25:23.917" v="151" actId="20577"/>
        <pc:sldMkLst>
          <pc:docMk/>
          <pc:sldMk cId="427474370" sldId="1531"/>
        </pc:sldMkLst>
        <pc:spChg chg="add mod">
          <ac:chgData name="Thomas Lutz" userId="176042490_tp_box_2" providerId="OAuth2" clId="{3EBCB70D-5AE6-5B72-967B-2AF1752099C2}" dt="2025-10-20T06:25:23.917" v="151" actId="20577"/>
          <ac:spMkLst>
            <pc:docMk/>
            <pc:sldMk cId="427474370" sldId="1531"/>
            <ac:spMk id="2" creationId="{B73C1B01-502F-A884-F433-7CB5EBFC4254}"/>
          </ac:spMkLst>
        </pc:spChg>
        <pc:spChg chg="mod">
          <ac:chgData name="Thomas Lutz" userId="176042490_tp_box_2" providerId="OAuth2" clId="{3EBCB70D-5AE6-5B72-967B-2AF1752099C2}" dt="2025-10-20T06:25:16.437" v="145" actId="113"/>
          <ac:spMkLst>
            <pc:docMk/>
            <pc:sldMk cId="427474370" sldId="1531"/>
            <ac:spMk id="7" creationId="{0E5C3C48-204F-F5E9-A88D-BE845D728908}"/>
          </ac:spMkLst>
        </pc:spChg>
      </pc:sldChg>
      <pc:sldChg chg="addSp delSp modSp mod">
        <pc:chgData name="Thomas Lutz" userId="176042490_tp_box_2" providerId="OAuth2" clId="{3EBCB70D-5AE6-5B72-967B-2AF1752099C2}" dt="2025-10-20T06:25:30.676" v="153" actId="113"/>
        <pc:sldMkLst>
          <pc:docMk/>
          <pc:sldMk cId="2597683877" sldId="1532"/>
        </pc:sldMkLst>
        <pc:spChg chg="mod">
          <ac:chgData name="Thomas Lutz" userId="176042490_tp_box_2" providerId="OAuth2" clId="{3EBCB70D-5AE6-5B72-967B-2AF1752099C2}" dt="2025-10-20T06:25:30.676" v="153" actId="113"/>
          <ac:spMkLst>
            <pc:docMk/>
            <pc:sldMk cId="2597683877" sldId="1532"/>
            <ac:spMk id="7" creationId="{F46BAC34-445B-D7EA-3269-59C00C3AE600}"/>
          </ac:spMkLst>
        </pc:spChg>
        <pc:spChg chg="add mod">
          <ac:chgData name="Thomas Lutz" userId="176042490_tp_box_2" providerId="OAuth2" clId="{3EBCB70D-5AE6-5B72-967B-2AF1752099C2}" dt="2025-10-20T06:25:30.676" v="153" actId="113"/>
          <ac:spMkLst>
            <pc:docMk/>
            <pc:sldMk cId="2597683877" sldId="1532"/>
            <ac:spMk id="8" creationId="{41DD46AF-03C1-F17A-1D02-39EDE6425CFD}"/>
          </ac:spMkLst>
        </pc:spChg>
        <pc:picChg chg="add mod">
          <ac:chgData name="Thomas Lutz" userId="176042490_tp_box_2" providerId="OAuth2" clId="{3EBCB70D-5AE6-5B72-967B-2AF1752099C2}" dt="2025-10-20T05:45:52.972" v="4" actId="1076"/>
          <ac:picMkLst>
            <pc:docMk/>
            <pc:sldMk cId="2597683877" sldId="1532"/>
            <ac:picMk id="2" creationId="{8286EFA8-E3DC-BBF4-EEBF-437865C56DB2}"/>
          </ac:picMkLst>
        </pc:picChg>
        <pc:picChg chg="del">
          <ac:chgData name="Thomas Lutz" userId="176042490_tp_box_2" providerId="OAuth2" clId="{3EBCB70D-5AE6-5B72-967B-2AF1752099C2}" dt="2025-10-20T05:45:39.813" v="0" actId="478"/>
          <ac:picMkLst>
            <pc:docMk/>
            <pc:sldMk cId="2597683877" sldId="1532"/>
            <ac:picMk id="6" creationId="{26CA2F2A-930A-2537-74F5-CF3C8DA2971F}"/>
          </ac:picMkLst>
        </pc:picChg>
      </pc:sldChg>
      <pc:sldChg chg="addSp delSp modSp mod">
        <pc:chgData name="Thomas Lutz" userId="176042490_tp_box_2" providerId="OAuth2" clId="{3EBCB70D-5AE6-5B72-967B-2AF1752099C2}" dt="2025-10-20T06:25:43.467" v="157" actId="113"/>
        <pc:sldMkLst>
          <pc:docMk/>
          <pc:sldMk cId="2495764309" sldId="1533"/>
        </pc:sldMkLst>
        <pc:spChg chg="mod">
          <ac:chgData name="Thomas Lutz" userId="176042490_tp_box_2" providerId="OAuth2" clId="{3EBCB70D-5AE6-5B72-967B-2AF1752099C2}" dt="2025-10-20T06:25:43.467" v="157" actId="113"/>
          <ac:spMkLst>
            <pc:docMk/>
            <pc:sldMk cId="2495764309" sldId="1533"/>
            <ac:spMk id="7" creationId="{B66056EB-938A-4570-7916-5E58AB78FD21}"/>
          </ac:spMkLst>
        </pc:spChg>
        <pc:spChg chg="mod">
          <ac:chgData name="Thomas Lutz" userId="176042490_tp_box_2" providerId="OAuth2" clId="{3EBCB70D-5AE6-5B72-967B-2AF1752099C2}" dt="2025-10-20T06:25:37.134" v="155" actId="113"/>
          <ac:spMkLst>
            <pc:docMk/>
            <pc:sldMk cId="2495764309" sldId="1533"/>
            <ac:spMk id="11" creationId="{3E928463-16D7-D38A-768C-4BD0CC940F73}"/>
          </ac:spMkLst>
        </pc:spChg>
        <pc:spChg chg="mod">
          <ac:chgData name="Thomas Lutz" userId="176042490_tp_box_2" providerId="OAuth2" clId="{3EBCB70D-5AE6-5B72-967B-2AF1752099C2}" dt="2025-10-20T05:49:05.560" v="39" actId="1076"/>
          <ac:spMkLst>
            <pc:docMk/>
            <pc:sldMk cId="2495764309" sldId="1533"/>
            <ac:spMk id="12" creationId="{0CD1B8D6-A491-498C-28DB-3BED34DBD46F}"/>
          </ac:spMkLst>
        </pc:spChg>
        <pc:spChg chg="mod">
          <ac:chgData name="Thomas Lutz" userId="176042490_tp_box_2" providerId="OAuth2" clId="{3EBCB70D-5AE6-5B72-967B-2AF1752099C2}" dt="2025-10-20T05:49:05.560" v="39" actId="1076"/>
          <ac:spMkLst>
            <pc:docMk/>
            <pc:sldMk cId="2495764309" sldId="1533"/>
            <ac:spMk id="14" creationId="{AAB2AB83-AB76-902E-407D-1861B9C19A25}"/>
          </ac:spMkLst>
        </pc:spChg>
        <pc:picChg chg="add mod modCrop">
          <ac:chgData name="Thomas Lutz" userId="176042490_tp_box_2" providerId="OAuth2" clId="{3EBCB70D-5AE6-5B72-967B-2AF1752099C2}" dt="2025-10-20T05:49:05.560" v="39" actId="1076"/>
          <ac:picMkLst>
            <pc:docMk/>
            <pc:sldMk cId="2495764309" sldId="1533"/>
            <ac:picMk id="2" creationId="{269A66F2-2032-F6AB-3658-4D744D520258}"/>
          </ac:picMkLst>
        </pc:picChg>
        <pc:picChg chg="add mod">
          <ac:chgData name="Thomas Lutz" userId="176042490_tp_box_2" providerId="OAuth2" clId="{3EBCB70D-5AE6-5B72-967B-2AF1752099C2}" dt="2025-10-20T05:49:05.560" v="39" actId="1076"/>
          <ac:picMkLst>
            <pc:docMk/>
            <pc:sldMk cId="2495764309" sldId="1533"/>
            <ac:picMk id="6" creationId="{028D4D6F-6B6E-906E-6930-F4AF1A0A2A71}"/>
          </ac:picMkLst>
        </pc:picChg>
        <pc:picChg chg="del">
          <ac:chgData name="Thomas Lutz" userId="176042490_tp_box_2" providerId="OAuth2" clId="{3EBCB70D-5AE6-5B72-967B-2AF1752099C2}" dt="2025-10-20T05:47:53.464" v="23" actId="478"/>
          <ac:picMkLst>
            <pc:docMk/>
            <pc:sldMk cId="2495764309" sldId="1533"/>
            <ac:picMk id="8" creationId="{5C55EDBC-6359-B049-B8B3-A59D63E2DD8D}"/>
          </ac:picMkLst>
        </pc:picChg>
        <pc:picChg chg="add mod">
          <ac:chgData name="Thomas Lutz" userId="176042490_tp_box_2" providerId="OAuth2" clId="{3EBCB70D-5AE6-5B72-967B-2AF1752099C2}" dt="2025-10-20T05:49:05.560" v="39" actId="1076"/>
          <ac:picMkLst>
            <pc:docMk/>
            <pc:sldMk cId="2495764309" sldId="1533"/>
            <ac:picMk id="9" creationId="{42EF86DC-239F-9DAB-D64F-E94C914E898D}"/>
          </ac:picMkLst>
        </pc:picChg>
        <pc:picChg chg="del">
          <ac:chgData name="Thomas Lutz" userId="176042490_tp_box_2" providerId="OAuth2" clId="{3EBCB70D-5AE6-5B72-967B-2AF1752099C2}" dt="2025-10-20T05:46:42.904" v="12" actId="478"/>
          <ac:picMkLst>
            <pc:docMk/>
            <pc:sldMk cId="2495764309" sldId="1533"/>
            <ac:picMk id="10" creationId="{667648A0-339D-E75E-FC80-F5D7044B6955}"/>
          </ac:picMkLst>
        </pc:picChg>
        <pc:picChg chg="del">
          <ac:chgData name="Thomas Lutz" userId="176042490_tp_box_2" providerId="OAuth2" clId="{3EBCB70D-5AE6-5B72-967B-2AF1752099C2}" dt="2025-10-20T05:47:38.502" v="19" actId="478"/>
          <ac:picMkLst>
            <pc:docMk/>
            <pc:sldMk cId="2495764309" sldId="1533"/>
            <ac:picMk id="13" creationId="{C8984F05-B17F-7430-EB0C-3BBBEF904F51}"/>
          </ac:picMkLst>
        </pc:picChg>
        <pc:picChg chg="add mod">
          <ac:chgData name="Thomas Lutz" userId="176042490_tp_box_2" providerId="OAuth2" clId="{3EBCB70D-5AE6-5B72-967B-2AF1752099C2}" dt="2025-10-20T05:49:05.560" v="39" actId="1076"/>
          <ac:picMkLst>
            <pc:docMk/>
            <pc:sldMk cId="2495764309" sldId="1533"/>
            <ac:picMk id="15" creationId="{09C83B24-295D-D5EF-C4CB-7EB9D540023B}"/>
          </ac:picMkLst>
        </pc:picChg>
      </pc:sldChg>
      <pc:sldChg chg="addSp delSp modSp mod">
        <pc:chgData name="Thomas Lutz" userId="176042490_tp_box_2" providerId="OAuth2" clId="{3EBCB70D-5AE6-5B72-967B-2AF1752099C2}" dt="2025-10-20T06:26:24.426" v="161" actId="732"/>
        <pc:sldMkLst>
          <pc:docMk/>
          <pc:sldMk cId="4052490538" sldId="1534"/>
        </pc:sldMkLst>
        <pc:spChg chg="add mod">
          <ac:chgData name="Thomas Lutz" userId="176042490_tp_box_2" providerId="OAuth2" clId="{3EBCB70D-5AE6-5B72-967B-2AF1752099C2}" dt="2025-10-20T06:23:15.318" v="102" actId="404"/>
          <ac:spMkLst>
            <pc:docMk/>
            <pc:sldMk cId="4052490538" sldId="1534"/>
            <ac:spMk id="9" creationId="{E3959097-69A0-AAF8-1E5B-F4085EFEAF50}"/>
          </ac:spMkLst>
        </pc:spChg>
        <pc:spChg chg="add del mod">
          <ac:chgData name="Thomas Lutz" userId="176042490_tp_box_2" providerId="OAuth2" clId="{3EBCB70D-5AE6-5B72-967B-2AF1752099C2}" dt="2025-10-20T06:23:21.218" v="103" actId="1076"/>
          <ac:spMkLst>
            <pc:docMk/>
            <pc:sldMk cId="4052490538" sldId="1534"/>
            <ac:spMk id="17" creationId="{6D681BA0-7403-B060-4DC5-09BB50F491C0}"/>
          </ac:spMkLst>
        </pc:spChg>
        <pc:spChg chg="mod">
          <ac:chgData name="Thomas Lutz" userId="176042490_tp_box_2" providerId="OAuth2" clId="{3EBCB70D-5AE6-5B72-967B-2AF1752099C2}" dt="2025-10-20T06:23:24.871" v="114" actId="1035"/>
          <ac:spMkLst>
            <pc:docMk/>
            <pc:sldMk cId="4052490538" sldId="1534"/>
            <ac:spMk id="18" creationId="{55396CE4-1E88-1FB9-8E9E-4ADDCBAB7A99}"/>
          </ac:spMkLst>
        </pc:spChg>
        <pc:spChg chg="mod">
          <ac:chgData name="Thomas Lutz" userId="176042490_tp_box_2" providerId="OAuth2" clId="{3EBCB70D-5AE6-5B72-967B-2AF1752099C2}" dt="2025-10-20T06:23:00.053" v="99" actId="1076"/>
          <ac:spMkLst>
            <pc:docMk/>
            <pc:sldMk cId="4052490538" sldId="1534"/>
            <ac:spMk id="19" creationId="{784D0F45-ADBC-163E-1AA3-82F0FF1864D7}"/>
          </ac:spMkLst>
        </pc:spChg>
        <pc:spChg chg="mod">
          <ac:chgData name="Thomas Lutz" userId="176042490_tp_box_2" providerId="OAuth2" clId="{3EBCB70D-5AE6-5B72-967B-2AF1752099C2}" dt="2025-10-20T06:22:08.337" v="88" actId="1076"/>
          <ac:spMkLst>
            <pc:docMk/>
            <pc:sldMk cId="4052490538" sldId="1534"/>
            <ac:spMk id="20" creationId="{2264ABE5-866E-5CCD-6427-9DD59F914D02}"/>
          </ac:spMkLst>
        </pc:spChg>
        <pc:picChg chg="del mod">
          <ac:chgData name="Thomas Lutz" userId="176042490_tp_box_2" providerId="OAuth2" clId="{3EBCB70D-5AE6-5B72-967B-2AF1752099C2}" dt="2025-10-20T05:52:06.853" v="48" actId="478"/>
          <ac:picMkLst>
            <pc:docMk/>
            <pc:sldMk cId="4052490538" sldId="1534"/>
            <ac:picMk id="2" creationId="{D57A2638-28E4-675E-5AA3-EDDA711BAC9C}"/>
          </ac:picMkLst>
        </pc:picChg>
        <pc:picChg chg="add del mod modCrop">
          <ac:chgData name="Thomas Lutz" userId="176042490_tp_box_2" providerId="OAuth2" clId="{3EBCB70D-5AE6-5B72-967B-2AF1752099C2}" dt="2025-10-20T06:22:00.508" v="83" actId="478"/>
          <ac:picMkLst>
            <pc:docMk/>
            <pc:sldMk cId="4052490538" sldId="1534"/>
            <ac:picMk id="6" creationId="{E32E8D42-22DB-DFB4-9A83-E9653399CAAD}"/>
          </ac:picMkLst>
        </pc:picChg>
        <pc:picChg chg="del">
          <ac:chgData name="Thomas Lutz" userId="176042490_tp_box_2" providerId="OAuth2" clId="{3EBCB70D-5AE6-5B72-967B-2AF1752099C2}" dt="2025-10-20T05:52:10.213" v="49" actId="478"/>
          <ac:picMkLst>
            <pc:docMk/>
            <pc:sldMk cId="4052490538" sldId="1534"/>
            <ac:picMk id="7" creationId="{4A7F8D60-9D4C-18EB-2719-2A10C0AB6B38}"/>
          </ac:picMkLst>
        </pc:picChg>
        <pc:picChg chg="del">
          <ac:chgData name="Thomas Lutz" userId="176042490_tp_box_2" providerId="OAuth2" clId="{3EBCB70D-5AE6-5B72-967B-2AF1752099C2}" dt="2025-10-20T05:51:41.283" v="41" actId="478"/>
          <ac:picMkLst>
            <pc:docMk/>
            <pc:sldMk cId="4052490538" sldId="1534"/>
            <ac:picMk id="8" creationId="{721216C7-4162-5BA3-609B-1908135C6981}"/>
          </ac:picMkLst>
        </pc:picChg>
        <pc:picChg chg="add mod modCrop">
          <ac:chgData name="Thomas Lutz" userId="176042490_tp_box_2" providerId="OAuth2" clId="{3EBCB70D-5AE6-5B72-967B-2AF1752099C2}" dt="2025-10-20T06:26:24.426" v="161" actId="732"/>
          <ac:picMkLst>
            <pc:docMk/>
            <pc:sldMk cId="4052490538" sldId="1534"/>
            <ac:picMk id="10" creationId="{B83F0C01-B068-0D07-209F-5F0ACAAF8AE6}"/>
          </ac:picMkLst>
        </pc:picChg>
        <pc:picChg chg="add mod">
          <ac:chgData name="Thomas Lutz" userId="176042490_tp_box_2" providerId="OAuth2" clId="{3EBCB70D-5AE6-5B72-967B-2AF1752099C2}" dt="2025-10-20T06:24:03.770" v="121" actId="1076"/>
          <ac:picMkLst>
            <pc:docMk/>
            <pc:sldMk cId="4052490538" sldId="1534"/>
            <ac:picMk id="11" creationId="{7CCD5179-84FB-5BE4-B212-559C8E2507DB}"/>
          </ac:picMkLst>
        </pc:picChg>
      </pc:sldChg>
      <pc:sldChg chg="addSp modSp mod">
        <pc:chgData name="Thomas Lutz" userId="176042490_tp_box_2" providerId="OAuth2" clId="{3EBCB70D-5AE6-5B72-967B-2AF1752099C2}" dt="2025-10-20T06:26:10.271" v="160" actId="732"/>
        <pc:sldMkLst>
          <pc:docMk/>
          <pc:sldMk cId="1139596884" sldId="1535"/>
        </pc:sldMkLst>
        <pc:spChg chg="add mod">
          <ac:chgData name="Thomas Lutz" userId="176042490_tp_box_2" providerId="OAuth2" clId="{3EBCB70D-5AE6-5B72-967B-2AF1752099C2}" dt="2025-10-20T06:26:04.276" v="159" actId="1076"/>
          <ac:spMkLst>
            <pc:docMk/>
            <pc:sldMk cId="1139596884" sldId="1535"/>
            <ac:spMk id="2" creationId="{D4363C32-5CC3-93D5-B197-78A526C91FC9}"/>
          </ac:spMkLst>
        </pc:spChg>
        <pc:picChg chg="add mod modCrop">
          <ac:chgData name="Thomas Lutz" userId="176042490_tp_box_2" providerId="OAuth2" clId="{3EBCB70D-5AE6-5B72-967B-2AF1752099C2}" dt="2025-10-20T06:26:10.271" v="160" actId="732"/>
          <ac:picMkLst>
            <pc:docMk/>
            <pc:sldMk cId="1139596884" sldId="1535"/>
            <ac:picMk id="12" creationId="{490E23FA-8256-F965-8021-25DB9412183B}"/>
          </ac:picMkLst>
        </pc:picChg>
      </pc:sldChg>
      <pc:sldChg chg="modNotesTx">
        <pc:chgData name="Thomas Lutz" userId="176042490_tp_box_2" providerId="OAuth2" clId="{3EBCB70D-5AE6-5B72-967B-2AF1752099C2}" dt="2025-10-20T12:45:17.442" v="479" actId="20577"/>
        <pc:sldMkLst>
          <pc:docMk/>
          <pc:sldMk cId="130903984" sldId="1542"/>
        </pc:sldMkLst>
      </pc:sldChg>
      <pc:sldChg chg="del">
        <pc:chgData name="Thomas Lutz" userId="176042490_tp_box_2" providerId="OAuth2" clId="{3EBCB70D-5AE6-5B72-967B-2AF1752099C2}" dt="2025-10-20T06:26:35.323" v="162" actId="2696"/>
        <pc:sldMkLst>
          <pc:docMk/>
          <pc:sldMk cId="1854691295" sldId="1545"/>
        </pc:sldMkLst>
      </pc:sldChg>
      <pc:sldChg chg="modNotesTx">
        <pc:chgData name="Thomas Lutz" userId="176042490_tp_box_2" providerId="OAuth2" clId="{3EBCB70D-5AE6-5B72-967B-2AF1752099C2}" dt="2025-10-20T09:54:37.370" v="397" actId="313"/>
        <pc:sldMkLst>
          <pc:docMk/>
          <pc:sldMk cId="2020477429" sldId="1551"/>
        </pc:sldMkLst>
      </pc:sldChg>
      <pc:sldChg chg="modSp mod">
        <pc:chgData name="Thomas Lutz" userId="176042490_tp_box_2" providerId="OAuth2" clId="{3EBCB70D-5AE6-5B72-967B-2AF1752099C2}" dt="2025-10-20T06:30:34.755" v="164" actId="1076"/>
        <pc:sldMkLst>
          <pc:docMk/>
          <pc:sldMk cId="1122014684" sldId="1553"/>
        </pc:sldMkLst>
        <pc:cxnChg chg="mod">
          <ac:chgData name="Thomas Lutz" userId="176042490_tp_box_2" providerId="OAuth2" clId="{3EBCB70D-5AE6-5B72-967B-2AF1752099C2}" dt="2025-10-20T06:30:34.755" v="164" actId="1076"/>
          <ac:cxnSpMkLst>
            <pc:docMk/>
            <pc:sldMk cId="1122014684" sldId="1553"/>
            <ac:cxnSpMk id="19" creationId="{B00C2626-D6FF-75DB-4926-C0C5854E7913}"/>
          </ac:cxnSpMkLst>
        </pc:cxnChg>
      </pc:sldChg>
      <pc:sldChg chg="modSp mod modNotesTx">
        <pc:chgData name="Thomas Lutz" userId="176042490_tp_box_2" providerId="OAuth2" clId="{3EBCB70D-5AE6-5B72-967B-2AF1752099C2}" dt="2025-10-20T09:39:22.008" v="202" actId="20577"/>
        <pc:sldMkLst>
          <pc:docMk/>
          <pc:sldMk cId="3042978576" sldId="2147472347"/>
        </pc:sldMkLst>
        <pc:grpChg chg="mod">
          <ac:chgData name="Thomas Lutz" userId="176042490_tp_box_2" providerId="OAuth2" clId="{3EBCB70D-5AE6-5B72-967B-2AF1752099C2}" dt="2025-10-20T07:15:32.694" v="166" actId="1076"/>
          <ac:grpSpMkLst>
            <pc:docMk/>
            <pc:sldMk cId="3042978576" sldId="2147472347"/>
            <ac:grpSpMk id="32" creationId="{D51921A3-2912-44CE-0D25-605DB3F2072B}"/>
          </ac:grpSpMkLst>
        </pc:grpChg>
      </pc:sldChg>
      <pc:sldChg chg="modNotesTx">
        <pc:chgData name="Thomas Lutz" userId="176042490_tp_box_2" providerId="OAuth2" clId="{3EBCB70D-5AE6-5B72-967B-2AF1752099C2}" dt="2025-10-20T09:41:29.377" v="389" actId="20577"/>
        <pc:sldMkLst>
          <pc:docMk/>
          <pc:sldMk cId="161651844" sldId="2147472349"/>
        </pc:sldMkLst>
      </pc:sldChg>
      <pc:sldChg chg="modNotesTx">
        <pc:chgData name="Thomas Lutz" userId="176042490_tp_box_2" providerId="OAuth2" clId="{3EBCB70D-5AE6-5B72-967B-2AF1752099C2}" dt="2025-10-20T09:54:25.453" v="396" actId="20577"/>
        <pc:sldMkLst>
          <pc:docMk/>
          <pc:sldMk cId="1290328753" sldId="21474723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432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15" tIns="43557" rIns="87115" bIns="43557" numCol="1" anchor="t" anchorCtr="0" compatLnSpc="1">
            <a:prstTxWarp prst="textNoShape">
              <a:avLst/>
            </a:prstTxWarp>
          </a:bodyPr>
          <a:lstStyle>
            <a:lvl1pPr defTabSz="871538">
              <a:defRPr sz="1100">
                <a:latin typeface="Arial" charset="0"/>
              </a:defRPr>
            </a:lvl1pPr>
          </a:lstStyle>
          <a:p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16338" y="0"/>
            <a:ext cx="28416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15" tIns="43557" rIns="87115" bIns="43557" numCol="1" anchor="t" anchorCtr="0" compatLnSpc="1">
            <a:prstTxWarp prst="textNoShape">
              <a:avLst/>
            </a:prstTxWarp>
          </a:bodyPr>
          <a:lstStyle>
            <a:lvl1pPr algn="r" defTabSz="871538">
              <a:defRPr sz="1100">
                <a:latin typeface="Arial" charset="0"/>
              </a:defRPr>
            </a:lvl1pPr>
          </a:lstStyle>
          <a:p>
            <a:endParaRPr lang="de-CH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650875"/>
            <a:ext cx="57912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55638" y="4125913"/>
            <a:ext cx="524827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15" tIns="43557" rIns="87115" bIns="435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8432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15" tIns="43557" rIns="87115" bIns="43557" numCol="1" anchor="b" anchorCtr="0" compatLnSpc="1">
            <a:prstTxWarp prst="textNoShape">
              <a:avLst/>
            </a:prstTxWarp>
          </a:bodyPr>
          <a:lstStyle>
            <a:lvl1pPr defTabSz="871538">
              <a:defRPr sz="1100">
                <a:latin typeface="Arial" charset="0"/>
              </a:defRPr>
            </a:lvl1pPr>
          </a:lstStyle>
          <a:p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16338" y="8250238"/>
            <a:ext cx="28416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15" tIns="43557" rIns="87115" bIns="43557" numCol="1" anchor="b" anchorCtr="0" compatLnSpc="1">
            <a:prstTxWarp prst="textNoShape">
              <a:avLst/>
            </a:prstTxWarp>
          </a:bodyPr>
          <a:lstStyle>
            <a:lvl1pPr algn="r" defTabSz="871538">
              <a:defRPr sz="1100">
                <a:latin typeface="Arial" charset="0"/>
              </a:defRPr>
            </a:lvl1pPr>
          </a:lstStyle>
          <a:p>
            <a:fld id="{3FF0077C-F0DA-44C4-A669-34DD5D641F7B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1484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8133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Welche Services bietest du an?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7058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Wenn ich ein Teil erstelle, welche Attribute werden benötigt?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4704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Gibt es schon hinterlegte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defaults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8302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ok, leg ein Teil mit Name=Giesserei01 an.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8585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DefaultUnit</a:t>
            </a:r>
            <a:r>
              <a:rPr lang="de-DE" dirty="0"/>
              <a:t>=</a:t>
            </a:r>
            <a:r>
              <a:rPr lang="de-DE" dirty="0" err="1"/>
              <a:t>ea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5334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9674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7599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Deterministisch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bedeutet: Ein System liefert bei gleichen Eingaben immer das gleiche Ergebnis – wie ein Taschenrechner. Es folgt festen Regeln, ohne Zufall.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de-CH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de-CH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Probabilistisch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bedeutet: Das System arbeitet mit Wahrscheinlichkeiten – wie ein Mensch, der auf Basis von Erfahrung und Kontext schätzt, was am wahrscheinlichsten ist. Bei gleicher Eingabe kann also leicht Unterschiedliches herauskommen.</a:t>
            </a:r>
          </a:p>
          <a:p>
            <a:br>
              <a:rPr lang="de-DE" dirty="0"/>
            </a:br>
            <a:br>
              <a:rPr lang="de-DE" dirty="0"/>
            </a:br>
            <a:r>
              <a:rPr lang="de-DE" dirty="0"/>
              <a:t>Deterministisch – Gefahr: </a:t>
            </a:r>
            <a:r>
              <a:rPr lang="de-CH" sz="1200" dirty="0"/>
              <a:t>Kontrollverlust, Intransparenz und Unzuverlässigkeit.</a:t>
            </a:r>
          </a:p>
          <a:p>
            <a:r>
              <a:rPr lang="de-DE" sz="1200" dirty="0"/>
              <a:t>Probabilistisch - Gefahr:</a:t>
            </a:r>
            <a:r>
              <a:rPr lang="de-CH" sz="1200" dirty="0"/>
              <a:t>noch ein weiteres Portal</a:t>
            </a:r>
            <a:r>
              <a:rPr lang="de-DE" sz="1200" dirty="0"/>
              <a:t>?! Noch eine neue Applikation</a:t>
            </a:r>
            <a:endParaRPr lang="de-DE" dirty="0"/>
          </a:p>
          <a:p>
            <a:endParaRPr lang="de-CH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5657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AB74F-A3B2-5244-A445-2A350A0DF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CBF7C6D-163C-21D2-C136-481DB9996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170F1D6-17A7-63E2-236D-02354F4D7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Freigabeprozess: Wizard mit </a:t>
            </a:r>
            <a:r>
              <a:rPr lang="de-DE" dirty="0" err="1"/>
              <a:t>n</a:t>
            </a:r>
            <a:r>
              <a:rPr lang="de-DE" dirty="0"/>
              <a:t>-Prozessschritten, beim vorletzten bricht er ab.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F6949A-48A9-4D5B-16F9-9C7D4AAF2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9799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4DE0A-5AD7-B771-7F4A-CAB693F2F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B570443-CBCF-8A6A-9C1B-FF80F8A17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D70A742-FDC9-1224-08B0-89955E237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9F1ABE-BD04-35A3-BA15-52AA84458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092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932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⚙️ 1. Effizienz</a:t>
            </a:r>
          </a:p>
          <a:p>
            <a:r>
              <a:rPr lang="de-DE" dirty="0"/>
              <a:t>Ziel: </a:t>
            </a:r>
            <a:r>
              <a:rPr lang="de-DE" b="1" dirty="0"/>
              <a:t>Automatisierung repetitiver, wissensbasierter Aufgaben.</a:t>
            </a:r>
            <a:endParaRPr lang="de-DE" dirty="0"/>
          </a:p>
          <a:p>
            <a:r>
              <a:rPr lang="de-DE" dirty="0"/>
              <a:t>Beispiele: </a:t>
            </a:r>
            <a:r>
              <a:rPr lang="de-DE" i="1" dirty="0"/>
              <a:t>Auto-Change-</a:t>
            </a:r>
            <a:r>
              <a:rPr lang="de-DE" i="1" dirty="0" err="1"/>
              <a:t>Notice</a:t>
            </a:r>
            <a:r>
              <a:rPr lang="de-DE" i="1" dirty="0"/>
              <a:t>-Trigger, Klassifizierung von Bauteilen.</a:t>
            </a:r>
            <a:endParaRPr lang="de-DE" dirty="0"/>
          </a:p>
          <a:p>
            <a:r>
              <a:rPr lang="de-DE" dirty="0"/>
              <a:t>In der Roadmap sehen wir das etwa bei </a:t>
            </a:r>
            <a:r>
              <a:rPr lang="de-DE" b="1" dirty="0"/>
              <a:t>Data Collection und BOM </a:t>
            </a:r>
            <a:r>
              <a:rPr lang="de-DE" b="1" dirty="0" err="1"/>
              <a:t>Structuring</a:t>
            </a:r>
            <a:r>
              <a:rPr lang="de-DE" dirty="0"/>
              <a:t> – dort übernehmen KI-</a:t>
            </a:r>
            <a:r>
              <a:rPr lang="de-DE" dirty="0" err="1"/>
              <a:t>Agents</a:t>
            </a:r>
            <a:r>
              <a:rPr lang="de-DE" dirty="0"/>
              <a:t> das Sammeln, Bereinigen und Organisieren von Stücklisten.</a:t>
            </a:r>
            <a:br>
              <a:rPr lang="de-DE" dirty="0"/>
            </a:br>
            <a:r>
              <a:rPr lang="de-DE" dirty="0"/>
              <a:t>👉 Ergebnis: Weniger manuelle Arbeit, schnellere Datenaufbereitung und geringere Fehlerquote.</a:t>
            </a:r>
          </a:p>
          <a:p>
            <a:br>
              <a:rPr lang="de-DE" dirty="0"/>
            </a:br>
            <a:endParaRPr lang="de-DE" dirty="0"/>
          </a:p>
          <a:p>
            <a:r>
              <a:rPr lang="de-DE" b="1" dirty="0"/>
              <a:t>📊 2. Entscheidungen</a:t>
            </a:r>
          </a:p>
          <a:p>
            <a:r>
              <a:rPr lang="de-DE" dirty="0"/>
              <a:t>Ziel: </a:t>
            </a:r>
            <a:r>
              <a:rPr lang="de-DE" b="1" dirty="0"/>
              <a:t>Datenbasierte Entscheidungsunterstützung.</a:t>
            </a:r>
            <a:endParaRPr lang="de-DE" dirty="0"/>
          </a:p>
          <a:p>
            <a:r>
              <a:rPr lang="de-DE" dirty="0"/>
              <a:t>Beispiele: </a:t>
            </a:r>
            <a:r>
              <a:rPr lang="de-DE" i="1" dirty="0"/>
              <a:t>Release </a:t>
            </a:r>
            <a:r>
              <a:rPr lang="de-DE" i="1" dirty="0" err="1"/>
              <a:t>Readiness</a:t>
            </a:r>
            <a:r>
              <a:rPr lang="de-DE" i="1" dirty="0"/>
              <a:t>, </a:t>
            </a:r>
            <a:r>
              <a:rPr lang="de-DE" i="1" dirty="0" err="1"/>
              <a:t>Alternativenbewertung</a:t>
            </a:r>
            <a:r>
              <a:rPr lang="de-DE" i="1" dirty="0"/>
              <a:t>.</a:t>
            </a:r>
            <a:endParaRPr lang="de-DE" dirty="0"/>
          </a:p>
          <a:p>
            <a:r>
              <a:rPr lang="de-DE" dirty="0"/>
              <a:t>In der Roadmap entspricht das den Schritten </a:t>
            </a:r>
            <a:r>
              <a:rPr lang="de-DE" b="1" dirty="0"/>
              <a:t>Error </a:t>
            </a:r>
            <a:r>
              <a:rPr lang="de-DE" b="1" dirty="0" err="1"/>
              <a:t>Detection</a:t>
            </a:r>
            <a:r>
              <a:rPr lang="de-DE" b="1" dirty="0"/>
              <a:t> und Validation Rules</a:t>
            </a:r>
            <a:r>
              <a:rPr lang="de-DE" dirty="0"/>
              <a:t> – </a:t>
            </a:r>
            <a:r>
              <a:rPr lang="de-DE" dirty="0" err="1"/>
              <a:t>Agents</a:t>
            </a:r>
            <a:r>
              <a:rPr lang="de-DE" dirty="0"/>
              <a:t> prüfen Datenqualität, markieren Abweichungen und bewerten Regelkonformität.</a:t>
            </a:r>
            <a:br>
              <a:rPr lang="de-DE" dirty="0"/>
            </a:br>
            <a:r>
              <a:rPr lang="de-DE" dirty="0"/>
              <a:t>👉 Das führt zu schnelleren, objektiveren Freigaben und reduziert Fehlentscheidungen.</a:t>
            </a:r>
          </a:p>
          <a:p>
            <a:br>
              <a:rPr lang="de-DE" dirty="0"/>
            </a:br>
            <a:endParaRPr lang="de-DE" dirty="0"/>
          </a:p>
          <a:p>
            <a:r>
              <a:rPr lang="de-DE" b="1" dirty="0"/>
              <a:t>✅ 3. Qualität &amp; Compliance</a:t>
            </a:r>
          </a:p>
          <a:p>
            <a:r>
              <a:rPr lang="de-DE" dirty="0"/>
              <a:t>Ziel: </a:t>
            </a:r>
            <a:r>
              <a:rPr lang="de-DE" b="1" dirty="0"/>
              <a:t>Durchgängige Validierung von Standards und Vorschriften.</a:t>
            </a:r>
            <a:endParaRPr lang="de-DE" dirty="0"/>
          </a:p>
          <a:p>
            <a:r>
              <a:rPr lang="de-DE" dirty="0"/>
              <a:t>Beispiele: </a:t>
            </a:r>
            <a:r>
              <a:rPr lang="de-DE" i="1" dirty="0"/>
              <a:t>Auto-</a:t>
            </a:r>
            <a:r>
              <a:rPr lang="de-DE" i="1" dirty="0" err="1"/>
              <a:t>Flagging</a:t>
            </a:r>
            <a:r>
              <a:rPr lang="de-DE" i="1" dirty="0"/>
              <a:t> und Prozessoptimierung.</a:t>
            </a:r>
            <a:endParaRPr lang="de-DE" dirty="0"/>
          </a:p>
          <a:p>
            <a:r>
              <a:rPr lang="de-DE" dirty="0"/>
              <a:t>Passend dazu in der Roadmap: </a:t>
            </a:r>
            <a:r>
              <a:rPr lang="de-DE" b="1" dirty="0"/>
              <a:t>Validation Rules und </a:t>
            </a:r>
            <a:r>
              <a:rPr lang="de-DE" b="1" dirty="0" err="1"/>
              <a:t>Cost</a:t>
            </a:r>
            <a:r>
              <a:rPr lang="de-DE" b="1" dirty="0"/>
              <a:t> </a:t>
            </a:r>
            <a:r>
              <a:rPr lang="de-DE" b="1" dirty="0" err="1"/>
              <a:t>Prediction</a:t>
            </a:r>
            <a:r>
              <a:rPr lang="de-DE" dirty="0"/>
              <a:t> – KI überprüft Normkonformität und prognostiziert Qualitätskosten.</a:t>
            </a:r>
            <a:br>
              <a:rPr lang="de-DE" dirty="0"/>
            </a:br>
            <a:r>
              <a:rPr lang="de-DE" dirty="0"/>
              <a:t>👉 Ergebnis: Höhere Produktqualität und bessere Regelkonformität bei gleichzeitiger Kostenkontrolle.</a:t>
            </a:r>
          </a:p>
          <a:p>
            <a:br>
              <a:rPr lang="de-DE" dirty="0"/>
            </a:br>
            <a:endParaRPr lang="de-DE" dirty="0"/>
          </a:p>
          <a:p>
            <a:r>
              <a:rPr lang="de-DE" b="1" dirty="0"/>
              <a:t>🔗 4. Knowledge Management</a:t>
            </a:r>
          </a:p>
          <a:p>
            <a:r>
              <a:rPr lang="de-DE" dirty="0"/>
              <a:t>Ziel: </a:t>
            </a:r>
            <a:r>
              <a:rPr lang="de-DE" b="1" dirty="0"/>
              <a:t>Wissen und Daten systemübergreifend verbinden.</a:t>
            </a:r>
            <a:endParaRPr lang="de-DE" dirty="0"/>
          </a:p>
          <a:p>
            <a:r>
              <a:rPr lang="de-DE" dirty="0"/>
              <a:t>Beispiele: </a:t>
            </a:r>
            <a:r>
              <a:rPr lang="de-DE" i="1" dirty="0"/>
              <a:t>Supplier Integration und Information Loops.</a:t>
            </a:r>
            <a:endParaRPr lang="de-DE" dirty="0"/>
          </a:p>
          <a:p>
            <a:r>
              <a:rPr lang="de-DE" dirty="0"/>
              <a:t>In der Roadmap sehen wir das bei </a:t>
            </a:r>
            <a:r>
              <a:rPr lang="de-DE" b="1" dirty="0"/>
              <a:t>PLM/ERP </a:t>
            </a:r>
            <a:r>
              <a:rPr lang="de-DE" b="1" dirty="0" err="1"/>
              <a:t>Sync</a:t>
            </a:r>
            <a:r>
              <a:rPr lang="de-DE" b="1" dirty="0"/>
              <a:t> und Version Control</a:t>
            </a:r>
            <a:r>
              <a:rPr lang="de-DE" dirty="0"/>
              <a:t> – Systeme werden synchronisiert, Änderungen automatisch verfolgt.</a:t>
            </a:r>
            <a:br>
              <a:rPr lang="de-DE" dirty="0"/>
            </a:br>
            <a:r>
              <a:rPr lang="de-DE" dirty="0"/>
              <a:t>👉 So entstehen geschlossene Informationskreisläufe und keine Wissenssilos mehr.</a:t>
            </a:r>
          </a:p>
          <a:p>
            <a:br>
              <a:rPr lang="de-DE" dirty="0"/>
            </a:br>
            <a:endParaRPr lang="de-DE" dirty="0"/>
          </a:p>
          <a:p>
            <a:r>
              <a:rPr lang="de-DE" b="1" dirty="0"/>
              <a:t>🔮 5. </a:t>
            </a:r>
            <a:r>
              <a:rPr lang="de-DE" b="1" dirty="0" err="1"/>
              <a:t>Predictive</a:t>
            </a:r>
            <a:r>
              <a:rPr lang="de-DE" b="1" dirty="0"/>
              <a:t> </a:t>
            </a:r>
            <a:r>
              <a:rPr lang="de-DE" b="1" dirty="0" err="1"/>
              <a:t>Intelligence</a:t>
            </a:r>
            <a:endParaRPr lang="de-DE" b="1" dirty="0"/>
          </a:p>
          <a:p>
            <a:r>
              <a:rPr lang="de-DE" dirty="0"/>
              <a:t>Ziel: </a:t>
            </a:r>
            <a:r>
              <a:rPr lang="de-DE" b="1" dirty="0"/>
              <a:t>Erkennung von Mustern und Vorhersage zukünftiger Entwicklungen.</a:t>
            </a:r>
            <a:endParaRPr lang="de-DE" dirty="0"/>
          </a:p>
          <a:p>
            <a:r>
              <a:rPr lang="de-DE" dirty="0"/>
              <a:t>Beispiele: </a:t>
            </a:r>
            <a:r>
              <a:rPr lang="de-DE" i="1" dirty="0"/>
              <a:t>Performance Tracking, Risk Management.</a:t>
            </a:r>
            <a:endParaRPr lang="de-DE" dirty="0"/>
          </a:p>
          <a:p>
            <a:r>
              <a:rPr lang="de-DE" dirty="0"/>
              <a:t>Roadmap-Bezug: </a:t>
            </a:r>
            <a:r>
              <a:rPr lang="de-DE" b="1" dirty="0" err="1"/>
              <a:t>Cost</a:t>
            </a:r>
            <a:r>
              <a:rPr lang="de-DE" b="1" dirty="0"/>
              <a:t> </a:t>
            </a:r>
            <a:r>
              <a:rPr lang="de-DE" b="1" dirty="0" err="1"/>
              <a:t>Prediction</a:t>
            </a:r>
            <a:r>
              <a:rPr lang="de-DE" b="1" dirty="0"/>
              <a:t> und Real-Time Tracking</a:t>
            </a:r>
            <a:r>
              <a:rPr lang="de-DE" dirty="0"/>
              <a:t> – KI erkennt Trends, bewertet Risiken und gibt frühzeitig Handlungsempfehlungen.</a:t>
            </a:r>
            <a:br>
              <a:rPr lang="de-DE" dirty="0"/>
            </a:br>
            <a:r>
              <a:rPr lang="de-DE" dirty="0"/>
              <a:t>👉 Dadurch können Engpässe und Qualitätsprobleme frühzeitig erkannt und verhindert werden.</a:t>
            </a:r>
          </a:p>
          <a:p>
            <a:br>
              <a:rPr lang="de-DE" dirty="0"/>
            </a:br>
            <a:endParaRPr lang="de-DE" dirty="0"/>
          </a:p>
          <a:p>
            <a:r>
              <a:rPr lang="de-DE" b="1" dirty="0"/>
              <a:t>🏁 Fazit</a:t>
            </a:r>
          </a:p>
          <a:p>
            <a:r>
              <a:rPr lang="de-DE" dirty="0" err="1"/>
              <a:t>Agentic</a:t>
            </a:r>
            <a:r>
              <a:rPr lang="de-DE" dirty="0"/>
              <a:t> AI im PLM-Kontext führt zu:</a:t>
            </a:r>
          </a:p>
          <a:p>
            <a:r>
              <a:rPr lang="de-DE" b="1" dirty="0"/>
              <a:t>Höherer Effizienz</a:t>
            </a:r>
            <a:r>
              <a:rPr lang="de-DE" dirty="0"/>
              <a:t>,</a:t>
            </a:r>
          </a:p>
          <a:p>
            <a:r>
              <a:rPr lang="de-DE" b="1" dirty="0"/>
              <a:t>Besseren Entscheidungen</a:t>
            </a:r>
            <a:r>
              <a:rPr lang="de-DE" dirty="0"/>
              <a:t>,</a:t>
            </a:r>
          </a:p>
          <a:p>
            <a:r>
              <a:rPr lang="de-DE" b="1" dirty="0"/>
              <a:t>Gesicherter Compliance</a:t>
            </a:r>
            <a:r>
              <a:rPr lang="de-DE" dirty="0"/>
              <a:t>,</a:t>
            </a:r>
          </a:p>
          <a:p>
            <a:r>
              <a:rPr lang="de-DE" b="1" dirty="0"/>
              <a:t>Vernetztem Wissen</a:t>
            </a:r>
            <a:br>
              <a:rPr lang="de-DE" dirty="0"/>
            </a:br>
            <a:r>
              <a:rPr lang="de-DE" dirty="0"/>
              <a:t>und </a:t>
            </a:r>
            <a:r>
              <a:rPr lang="de-DE" b="1" dirty="0"/>
              <a:t>vorausschauendem Handeln</a:t>
            </a:r>
            <a:r>
              <a:rPr lang="de-DE" dirty="0"/>
              <a:t>.</a:t>
            </a:r>
          </a:p>
          <a:p>
            <a:r>
              <a:rPr lang="de-DE" dirty="0"/>
              <a:t>Damit entwickelt sich PLM von einem rein verwaltenden System hin zu einem </a:t>
            </a:r>
            <a:r>
              <a:rPr lang="de-DE" b="1" dirty="0"/>
              <a:t>proaktiven, intelligenten Unterstützungsnetzwerk</a:t>
            </a:r>
            <a:r>
              <a:rPr lang="de-DE" dirty="0"/>
              <a:t>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5825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07C4B-7C11-9CE9-694B-94D94A94E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1F59862-6A3F-379F-4808-7D676B4D9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97FFCB7-623B-F6A7-B66B-6C08D544F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Nochmals zurück zur Eingangsfolie: Wo stehen wir im Bereich KI - es gibt konkrete Anwendungsfälle bei denen sich ein Nutzen sehr schnell einstellt. Es braucht eine Idee (Kunde) und es braucht </a:t>
            </a:r>
            <a:r>
              <a:rPr lang="de-DE" dirty="0" err="1"/>
              <a:t>Know</a:t>
            </a:r>
            <a:r>
              <a:rPr lang="de-DE" dirty="0"/>
              <a:t> in den oben genannten Bereiche. Dies bringen wir mit.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63B9F9-6A3B-C822-444A-D870261A7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3755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7859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02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Wir haben 2 konkrete Beispiele im Kontext KI und PLM mitgebracht welche aus dem Kundenkontext entstanden sind. Diese sind in der Produktentwicklung angesiedelt. </a:t>
            </a:r>
            <a:r>
              <a:rPr lang="de-DE" dirty="0" err="1"/>
              <a:t>Deshlab</a:t>
            </a:r>
            <a:r>
              <a:rPr lang="de-DE" dirty="0"/>
              <a:t> generieren sie dort den </a:t>
            </a:r>
            <a:r>
              <a:rPr lang="de-DE" dirty="0" err="1"/>
              <a:t>grössten</a:t>
            </a:r>
            <a:r>
              <a:rPr lang="de-DE" dirty="0"/>
              <a:t> Nutzen. AI im allgemeinen ist natürlich nicht so eingrenzbar.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100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Aussagen gehen Diametral auseinander. Wo stehen wir wirklich im Bereich KI, wie hoch sind die Hürden und wo kann KI im Bereich PLM wirklich nutzen generieren?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6680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03052-1B22-F2CB-419B-80D91125E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5717406-50A7-B19D-F484-F68965CF9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8794CE7-7AC9-2BF2-FB48-474B212E3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Wie können wir diese Komplexität für die Mitarbeiter reduzieren?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056D19-6F1B-B440-98B4-76C510466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873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DFB59-5C64-9725-2C04-B8ABA6C1D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B578BF7-ED3E-79DF-5F08-5D66FDB7E9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6FE5C06-FABE-D0CF-EA96-DC860646C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Wie erreichen wir eine Entlastung der User, höhere Effizienz, bessere Akzeptanz.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EAF90E-92BE-61A7-D758-3607D8949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4813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D0628-0429-776D-DF22-5AFBB8EAB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F0C0A40-A65E-E8F3-32FD-D16A4A6EE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F5D3000-4CFF-AC02-9F8B-2D4D60363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Ziele des Demonstrators: Wie hoch sind die Hürden? Ideen generieren mit konkreten Anwendungsfällen. Kritische Themen. Hürden waren sehr niedrig.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AE2B60-7B10-46A8-E531-AF81B8BD8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4923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4103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Wer oder was bist du und was kannst du für mich tun?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0077C-F0DA-44C4-A669-34DD5D641F7B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47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Intelli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4457E989-5297-4148-85F1-B8CF667BF9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4652" y="6302760"/>
            <a:ext cx="33513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4D5D5E3-B86D-4CA8-B495-958DA2C3322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ACFAA76-85EC-8642-BB19-5A22C490C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624446" y="2226054"/>
            <a:ext cx="6854553" cy="582482"/>
          </a:xfrm>
        </p:spPr>
        <p:txBody>
          <a:bodyPr anchor="t"/>
          <a:lstStyle>
            <a:lvl1pPr>
              <a:defRPr sz="3200" b="1" i="0" cap="none" spc="0" baseline="0">
                <a:solidFill>
                  <a:srgbClr val="1F035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Das WHY hinzufügen</a:t>
            </a:r>
            <a:endParaRPr lang="de-CH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625823" y="3925801"/>
            <a:ext cx="6854553" cy="583319"/>
          </a:xfrm>
        </p:spPr>
        <p:txBody>
          <a:bodyPr anchor="ctr" anchorCtr="0"/>
          <a:lstStyle>
            <a:lvl1pPr marL="0" indent="0">
              <a:buFont typeface="Wingdings" pitchFamily="2" charset="2"/>
              <a:buNone/>
              <a:defRPr sz="1200" b="0" i="0">
                <a:solidFill>
                  <a:srgbClr val="1F0353"/>
                </a:solidFill>
                <a:latin typeface="+mn-lt"/>
              </a:defRPr>
            </a:lvl1pPr>
          </a:lstStyle>
          <a:p>
            <a:r>
              <a:rPr lang="de-DE" dirty="0"/>
              <a:t>Vorname, Nachname, 08.05.2018, Entwurf</a:t>
            </a:r>
            <a:endParaRPr lang="de-CH" dirty="0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2625821" y="5877272"/>
            <a:ext cx="1813995" cy="67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74738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39863" indent="-185738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954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22526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7098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16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6242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tabLst>
                <a:tab pos="361950" algn="l"/>
              </a:tabLst>
            </a:pPr>
            <a:r>
              <a:rPr lang="de-DE" sz="1100" b="1" dirty="0" err="1">
                <a:solidFill>
                  <a:srgbClr val="1F0353"/>
                </a:solidFill>
              </a:rPr>
              <a:t>Intelliact</a:t>
            </a:r>
            <a:r>
              <a:rPr lang="de-DE" sz="1100" b="1" dirty="0">
                <a:solidFill>
                  <a:srgbClr val="1F0353"/>
                </a:solidFill>
              </a:rPr>
              <a:t> AG</a:t>
            </a: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361950" algn="l"/>
              </a:tabLst>
            </a:pPr>
            <a:r>
              <a:rPr lang="de-DE" sz="1100" dirty="0" err="1">
                <a:solidFill>
                  <a:srgbClr val="1F0353"/>
                </a:solidFill>
              </a:rPr>
              <a:t>Siewerdtstrasse</a:t>
            </a:r>
            <a:r>
              <a:rPr lang="de-DE" sz="1100" baseline="0" dirty="0">
                <a:solidFill>
                  <a:srgbClr val="1F0353"/>
                </a:solidFill>
              </a:rPr>
              <a:t> 8</a:t>
            </a: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361950" algn="l"/>
              </a:tabLst>
            </a:pPr>
            <a:r>
              <a:rPr lang="de-DE" sz="1100" baseline="0" dirty="0">
                <a:solidFill>
                  <a:srgbClr val="1F0353"/>
                </a:solidFill>
              </a:rPr>
              <a:t>CH-8050 Zürich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24446" y="1992763"/>
            <a:ext cx="6854553" cy="244501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992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 sz="1200" b="1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992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de-CH" dirty="0"/>
              <a:t>Thema oder Projekt hinzufügen</a:t>
            </a:r>
          </a:p>
          <a:p>
            <a:pPr lvl="0"/>
            <a:endParaRPr lang="de-CH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39A8972A-FFA7-AF40-8CBF-9F94B04324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49413" y="5877272"/>
            <a:ext cx="1766667" cy="67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74738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39863" indent="-185738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954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22526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7098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16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6242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tabLst>
                <a:tab pos="361950" algn="l"/>
              </a:tabLst>
            </a:pPr>
            <a:r>
              <a:rPr lang="de-DE" sz="1100" baseline="0" dirty="0">
                <a:solidFill>
                  <a:srgbClr val="1F0353"/>
                </a:solidFill>
              </a:rPr>
              <a:t>T. +41 (44) 315 67 40</a:t>
            </a: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361950" algn="l"/>
              </a:tabLst>
            </a:pPr>
            <a:r>
              <a:rPr lang="de-DE" sz="1100" baseline="0" dirty="0" err="1">
                <a:solidFill>
                  <a:srgbClr val="1F0353"/>
                </a:solidFill>
              </a:rPr>
              <a:t>mail@intelliact.ch</a:t>
            </a:r>
            <a:endParaRPr lang="de-DE" sz="1100" baseline="0" dirty="0">
              <a:solidFill>
                <a:srgbClr val="1F0353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361950" algn="l"/>
              </a:tabLst>
            </a:pPr>
            <a:r>
              <a:rPr lang="de-DE" sz="1100" baseline="0" dirty="0" err="1">
                <a:solidFill>
                  <a:srgbClr val="1F0353"/>
                </a:solidFill>
              </a:rPr>
              <a:t>www.intelliact.ch</a:t>
            </a:r>
            <a:endParaRPr lang="de-DE" sz="1100" dirty="0">
              <a:solidFill>
                <a:srgbClr val="1F0353"/>
              </a:solidFill>
            </a:endParaRP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9059D0D0-E528-BE4A-B676-87C26C3ECF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24309" y="2950331"/>
            <a:ext cx="6854825" cy="647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0"/>
            </a:lvl1pPr>
          </a:lstStyle>
          <a:p>
            <a:r>
              <a:rPr lang="de-DE" sz="2400" dirty="0"/>
              <a:t>Kernbotschaft. Fasst als höchste Aggregation alle Ergebnisse zusammen.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40078A-3861-D348-B5BA-1D77BD220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2837" y="444635"/>
            <a:ext cx="2333359" cy="57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33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47">
          <p15:clr>
            <a:srgbClr val="FBAE40"/>
          </p15:clr>
        </p15:guide>
        <p15:guide id="2" pos="5974">
          <p15:clr>
            <a:srgbClr val="FBAE40"/>
          </p15:clr>
        </p15:guide>
        <p15:guide id="3" orient="horz" pos="547" userDrawn="1">
          <p15:clr>
            <a:srgbClr val="FBAE40"/>
          </p15:clr>
        </p15:guide>
        <p15:guide id="4" orient="horz" pos="1333">
          <p15:clr>
            <a:srgbClr val="FBAE40"/>
          </p15:clr>
        </p15:guide>
        <p15:guide id="5" orient="horz" pos="1646">
          <p15:clr>
            <a:srgbClr val="FBAE40"/>
          </p15:clr>
        </p15:guide>
        <p15:guide id="6" orient="horz" pos="2270">
          <p15:clr>
            <a:srgbClr val="FBAE40"/>
          </p15:clr>
        </p15:guide>
        <p15:guide id="7" orient="horz" pos="2683">
          <p15:clr>
            <a:srgbClr val="FBAE40"/>
          </p15:clr>
        </p15:guide>
        <p15:guide id="9" orient="horz" pos="20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65312" y="1259484"/>
            <a:ext cx="5338800" cy="4638872"/>
          </a:xfrm>
        </p:spPr>
        <p:txBody>
          <a:bodyPr/>
          <a:lstStyle>
            <a:lvl1pPr marL="482600" indent="-355600">
              <a:buSzPct val="70000"/>
              <a:buFontTx/>
              <a:buBlip>
                <a:blip r:embed="rId2"/>
              </a:buBlip>
              <a:defRPr sz="2200"/>
            </a:lvl1pPr>
            <a:lvl2pPr marL="800100" indent="-317500">
              <a:buSzPct val="80000"/>
              <a:buFontTx/>
              <a:buBlip>
                <a:blip r:embed="rId3"/>
              </a:buBlip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40016" y="1259484"/>
            <a:ext cx="5338800" cy="463887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82600" indent="-355600">
              <a:buFontTx/>
              <a:buBlip>
                <a:blip r:embed="rId2"/>
              </a:buBlip>
              <a:defRPr lang="de-DE" dirty="0"/>
            </a:lvl1pPr>
            <a:lvl2pPr marL="800100" indent="-317500">
              <a:buFontTx/>
              <a:buBlip>
                <a:blip r:embed="rId3"/>
              </a:buBlip>
              <a:defRPr lang="de-DE" sz="1800" dirty="0"/>
            </a:lvl2pPr>
          </a:lstStyle>
          <a:p>
            <a:pPr lvl="0"/>
            <a:r>
              <a:rPr lang="de-DE" dirty="0"/>
              <a:t>Titel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1D311DF-7B66-7047-8D37-9C5807324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49" y="476672"/>
            <a:ext cx="11377108" cy="42460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6541D247-4E53-0A46-A417-812FAA0B9D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080" y="156801"/>
            <a:ext cx="11391625" cy="248313"/>
          </a:xfrm>
        </p:spPr>
        <p:txBody>
          <a:bodyPr anchor="b"/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Kapiteltitel hinzufügen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D4B31-B71F-0945-85FC-ECDF5A38C7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4652" y="6302760"/>
            <a:ext cx="33513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4D5D5E3-B86D-4CA8-B495-958DA2C3322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5">
          <p15:clr>
            <a:srgbClr val="FBAE40"/>
          </p15:clr>
        </p15:guide>
        <p15:guide id="2" pos="7309">
          <p15:clr>
            <a:srgbClr val="FBAE40"/>
          </p15:clr>
        </p15:guide>
        <p15:guide id="3" pos="164">
          <p15:clr>
            <a:srgbClr val="FBAE40"/>
          </p15:clr>
        </p15:guide>
        <p15:guide id="4" pos="3530">
          <p15:clr>
            <a:srgbClr val="FBAE40"/>
          </p15:clr>
        </p15:guide>
        <p15:guide id="5" pos="3928">
          <p15:clr>
            <a:srgbClr val="FBAE40"/>
          </p15:clr>
        </p15:guide>
        <p15:guide id="6" orient="horz" pos="228">
          <p15:clr>
            <a:srgbClr val="FBAE40"/>
          </p15:clr>
        </p15:guide>
        <p15:guide id="7" orient="horz" pos="790">
          <p15:clr>
            <a:srgbClr val="FBAE40"/>
          </p15:clr>
        </p15:guide>
        <p15:guide id="8" orient="horz" pos="371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z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7752184" y="1219500"/>
            <a:ext cx="3912314" cy="4638872"/>
          </a:xfrm>
          <a:prstGeom prst="rect">
            <a:avLst/>
          </a:prstGeom>
          <a:solidFill>
            <a:srgbClr val="F4F2F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824192" y="4005064"/>
            <a:ext cx="3744416" cy="1800200"/>
          </a:xfrm>
        </p:spPr>
        <p:txBody>
          <a:bodyPr/>
          <a:lstStyle>
            <a:lvl1pPr marL="266700" indent="-228600">
              <a:lnSpc>
                <a:spcPct val="10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tabLst/>
              <a:defRPr sz="1400"/>
            </a:lvl1pPr>
            <a:lvl2pPr marL="482600" indent="-215900">
              <a:spcBef>
                <a:spcPts val="300"/>
              </a:spcBef>
              <a:buSzPct val="90000"/>
              <a:buFontTx/>
              <a:buBlip>
                <a:blip r:embed="rId3"/>
              </a:buBlip>
              <a:tabLst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5" hasCustomPrompt="1"/>
          </p:nvPr>
        </p:nvSpPr>
        <p:spPr>
          <a:xfrm>
            <a:off x="7824192" y="1409047"/>
            <a:ext cx="3744416" cy="65009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CH" dirty="0"/>
              <a:t>Logo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6" hasCustomPrompt="1"/>
          </p:nvPr>
        </p:nvSpPr>
        <p:spPr>
          <a:xfrm>
            <a:off x="7824192" y="2389003"/>
            <a:ext cx="3744416" cy="93330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CH" dirty="0"/>
              <a:t>Produktbild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46C991C-4629-A74D-8EBB-B429DB4291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4788" y="3644900"/>
            <a:ext cx="3743325" cy="288925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1pPr>
          </a:lstStyle>
          <a:p>
            <a:r>
              <a:rPr lang="de-DE" dirty="0"/>
              <a:t>Über den Kunden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F1E9F7BD-6B40-7F4B-AB82-C66BB06A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49" y="476672"/>
            <a:ext cx="11377108" cy="42460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0DFA786E-CC20-B64A-A7B7-602D150851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080" y="156801"/>
            <a:ext cx="11391625" cy="248313"/>
          </a:xfrm>
        </p:spPr>
        <p:txBody>
          <a:bodyPr anchor="b"/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Kapiteltitel hinzufügen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0DF735D-49DF-2747-96A5-4CC959FBD77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65312" y="1259484"/>
            <a:ext cx="7310238" cy="4638872"/>
          </a:xfrm>
        </p:spPr>
        <p:txBody>
          <a:bodyPr/>
          <a:lstStyle>
            <a:lvl1pPr marL="482600" indent="-355600">
              <a:buSzPct val="70000"/>
              <a:buFontTx/>
              <a:buBlip>
                <a:blip r:embed="rId2"/>
              </a:buBlip>
              <a:defRPr sz="2200"/>
            </a:lvl1pPr>
            <a:lvl2pPr marL="800100" indent="-317500">
              <a:buSzPct val="80000"/>
              <a:buFontTx/>
              <a:buBlip>
                <a:blip r:embed="rId3"/>
              </a:buBlip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8048E38D-54A8-994E-A6F5-1F5E2BAE04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4652" y="6302760"/>
            <a:ext cx="33513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4D5D5E3-B86D-4CA8-B495-958DA2C3322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90460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>
          <p15:clr>
            <a:srgbClr val="FBAE40"/>
          </p15:clr>
        </p15:guide>
        <p15:guide id="2" orient="horz" pos="3724">
          <p15:clr>
            <a:srgbClr val="FBAE40"/>
          </p15:clr>
        </p15:guide>
        <p15:guide id="3" pos="4772">
          <p15:clr>
            <a:srgbClr val="FBAE40"/>
          </p15:clr>
        </p15:guide>
        <p15:guide id="4" pos="4883">
          <p15:clr>
            <a:srgbClr val="FBAE40"/>
          </p15:clr>
        </p15:guide>
        <p15:guide id="5" pos="7339">
          <p15:clr>
            <a:srgbClr val="FBAE40"/>
          </p15:clr>
        </p15:guide>
        <p15:guide id="6" orient="horz" pos="228">
          <p15:clr>
            <a:srgbClr val="FBAE40"/>
          </p15:clr>
        </p15:guide>
        <p15:guide id="7" orient="horz" pos="505">
          <p15:clr>
            <a:srgbClr val="FBAE40"/>
          </p15:clr>
        </p15:guide>
        <p15:guide id="8" orient="horz" pos="790">
          <p15:clr>
            <a:srgbClr val="FBAE40"/>
          </p15:clr>
        </p15:guide>
        <p15:guide id="9" pos="245">
          <p15:clr>
            <a:srgbClr val="FBAE40"/>
          </p15:clr>
        </p15:guide>
        <p15:guide id="10" pos="48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65312" y="1700808"/>
            <a:ext cx="5343918" cy="4197548"/>
          </a:xfrm>
        </p:spPr>
        <p:txBody>
          <a:bodyPr/>
          <a:lstStyle>
            <a:lvl1pPr>
              <a:buSzPct val="70000"/>
              <a:defRPr sz="2200" b="0"/>
            </a:lvl1pPr>
            <a:lvl2pPr>
              <a:buSzPct val="80000"/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DE" dirty="0"/>
              <a:t>Zweite Ebene   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40016" y="1700808"/>
            <a:ext cx="5338800" cy="419754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b="0" dirty="0"/>
            </a:lvl1pPr>
            <a:lvl2pPr>
              <a:defRPr lang="de-DE" sz="1800" dirty="0"/>
            </a:lvl2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1D311DF-7B66-7047-8D37-9C5807324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49" y="476672"/>
            <a:ext cx="11377108" cy="42460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6541D247-4E53-0A46-A417-812FAA0B9D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080" y="156801"/>
            <a:ext cx="11391625" cy="248313"/>
          </a:xfrm>
        </p:spPr>
        <p:txBody>
          <a:bodyPr anchor="b"/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Kapiteltitel hinzufügen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E3157DF-9EC4-5945-B8A6-D1F65667AF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1254125"/>
            <a:ext cx="5345705" cy="3968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lvl1pPr>
          </a:lstStyle>
          <a:p>
            <a:r>
              <a:rPr lang="de-DE" dirty="0"/>
              <a:t>Kernaussage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A58DAE8-BF93-FC41-A0FB-5C4D2E48A5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0463" y="1254125"/>
            <a:ext cx="5346700" cy="42386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lvl1pPr>
          </a:lstStyle>
          <a:p>
            <a:r>
              <a:rPr lang="de-DE" dirty="0"/>
              <a:t>Schlussfolgerung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ACDE44-76CF-FF44-B463-C391ABB29A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4652" y="6302760"/>
            <a:ext cx="33513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4D5D5E3-B86D-4CA8-B495-958DA2C3322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69159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5">
          <p15:clr>
            <a:srgbClr val="FBAE40"/>
          </p15:clr>
        </p15:guide>
        <p15:guide id="2" pos="7309">
          <p15:clr>
            <a:srgbClr val="FBAE40"/>
          </p15:clr>
        </p15:guide>
        <p15:guide id="3" pos="164">
          <p15:clr>
            <a:srgbClr val="FBAE40"/>
          </p15:clr>
        </p15:guide>
        <p15:guide id="4" pos="3530">
          <p15:clr>
            <a:srgbClr val="FBAE40"/>
          </p15:clr>
        </p15:guide>
        <p15:guide id="5" pos="3928">
          <p15:clr>
            <a:srgbClr val="FBAE40"/>
          </p15:clr>
        </p15:guide>
        <p15:guide id="6" orient="horz" pos="228">
          <p15:clr>
            <a:srgbClr val="FBAE40"/>
          </p15:clr>
        </p15:guide>
        <p15:guide id="7" orient="horz" pos="790">
          <p15:clr>
            <a:srgbClr val="FBAE40"/>
          </p15:clr>
        </p15:guide>
        <p15:guide id="8" orient="horz" pos="371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4A7BE7E-E034-3245-AA24-A01B010C8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>
          <a:xfrm>
            <a:off x="-3043" y="-22663"/>
            <a:ext cx="12192000" cy="6165304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3817829-1742-1448-BD96-969385581A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9616" y="2132856"/>
            <a:ext cx="6913563" cy="1656184"/>
          </a:xfrm>
        </p:spPr>
        <p:txBody>
          <a:bodyPr anchor="ctr"/>
          <a:lstStyle>
            <a:lvl1pPr marL="127000" indent="0"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3600"/>
            </a:lvl1pPr>
          </a:lstStyle>
          <a:p>
            <a:pPr lvl="0"/>
            <a:r>
              <a:rPr lang="de-DE" dirty="0"/>
              <a:t>«Master-Zitat.»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BF3FDA1-F2DB-2949-842D-471AF6F98E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5481" y="4123145"/>
            <a:ext cx="5761038" cy="313967"/>
          </a:xfrm>
        </p:spPr>
        <p:txBody>
          <a:bodyPr anchor="ctr"/>
          <a:lstStyle>
            <a:lvl1pPr marL="127000" indent="0" algn="ctr">
              <a:buFontTx/>
              <a:buNone/>
              <a:defRPr sz="1800"/>
            </a:lvl1pPr>
          </a:lstStyle>
          <a:p>
            <a:r>
              <a:rPr lang="de-DE" dirty="0"/>
              <a:t>Vorname Nachname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8738A42-4910-1D4C-B501-A84F72D734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14688" y="4437112"/>
            <a:ext cx="5762625" cy="262097"/>
          </a:xfrm>
        </p:spPr>
        <p:txBody>
          <a:bodyPr anchor="ctr"/>
          <a:lstStyle>
            <a:lvl1pPr marL="127000" indent="0" algn="ctr">
              <a:buFontTx/>
              <a:buNone/>
              <a:defRPr sz="1800" b="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Name Unternehmen, Funktion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E8D8A-6E11-5343-BF0D-81DC64B55D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4652" y="6302760"/>
            <a:ext cx="33513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4D5D5E3-B86D-4CA8-B495-958DA2C3322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39096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>
          <p15:clr>
            <a:srgbClr val="FBAE40"/>
          </p15:clr>
        </p15:guide>
        <p15:guide id="2" orient="horz" pos="2920">
          <p15:clr>
            <a:srgbClr val="FBAE40"/>
          </p15:clr>
        </p15:guide>
        <p15:guide id="3" pos="6017">
          <p15:clr>
            <a:srgbClr val="FBAE40"/>
          </p15:clr>
        </p15:guide>
        <p15:guide id="4" orient="horz" pos="2269">
          <p15:clr>
            <a:srgbClr val="FBAE40"/>
          </p15:clr>
        </p15:guide>
        <p15:guide id="5" orient="horz" pos="2736">
          <p15:clr>
            <a:srgbClr val="FBAE40"/>
          </p15:clr>
        </p15:guide>
        <p15:guide id="6" orient="horz" pos="13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C407497-3DE7-BE42-A4B8-032684A460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4652" y="6302760"/>
            <a:ext cx="33513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4D5D5E3-B86D-4CA8-B495-958DA2C3322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FFD5ABF-BA02-C94A-AAE4-154841D9D1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4652" y="6302760"/>
            <a:ext cx="33513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4D5D5E3-B86D-4CA8-B495-958DA2C3322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21022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(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9B153B7-23C6-4F45-83DD-74AB786FBC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4652" y="6302760"/>
            <a:ext cx="33513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4D5D5E3-B86D-4CA8-B495-958DA2C3322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8C66893-CDBC-7443-A855-3494D9B77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>
          <a:xfrm>
            <a:off x="0" y="-24648"/>
            <a:ext cx="12192000" cy="616530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7080256" y="4869160"/>
            <a:ext cx="4602157" cy="43088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r"/>
            <a:r>
              <a:rPr lang="de-DE" sz="2200" b="1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324074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9">
          <p15:clr>
            <a:srgbClr val="FBAE40"/>
          </p15:clr>
        </p15:guide>
        <p15:guide id="2" orient="horz" pos="326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(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BBABA7F-FDFC-374B-8D2A-986FC894F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>
          <a:xfrm>
            <a:off x="0" y="-24648"/>
            <a:ext cx="12192000" cy="616530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137488" y="4869160"/>
            <a:ext cx="3547831" cy="43088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r"/>
            <a:r>
              <a:rPr lang="de-DE" sz="2200" b="1" dirty="0" err="1"/>
              <a:t>Thank</a:t>
            </a:r>
            <a:r>
              <a:rPr lang="de-DE" sz="2200" b="1" dirty="0"/>
              <a:t> </a:t>
            </a:r>
            <a:r>
              <a:rPr lang="de-DE" sz="2200" b="1" dirty="0" err="1"/>
              <a:t>you</a:t>
            </a:r>
            <a:r>
              <a:rPr lang="de-DE" sz="2200" b="1" dirty="0"/>
              <a:t> </a:t>
            </a:r>
            <a:r>
              <a:rPr lang="de-DE" sz="2200" b="1" dirty="0" err="1"/>
              <a:t>for</a:t>
            </a:r>
            <a:r>
              <a:rPr lang="de-DE" sz="2200" b="1" dirty="0"/>
              <a:t> </a:t>
            </a:r>
            <a:r>
              <a:rPr lang="de-DE" sz="2200" b="1" dirty="0" err="1"/>
              <a:t>your</a:t>
            </a:r>
            <a:r>
              <a:rPr lang="de-DE" sz="2200" b="1" dirty="0"/>
              <a:t> </a:t>
            </a:r>
            <a:r>
              <a:rPr lang="de-DE" sz="2200" b="1" dirty="0" err="1"/>
              <a:t>attention</a:t>
            </a:r>
            <a:endParaRPr lang="de-DE" sz="2200" b="1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191151-C148-314C-9846-7B6420B2D0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4652" y="6302760"/>
            <a:ext cx="33513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4D5D5E3-B86D-4CA8-B495-958DA2C3322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51824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9">
          <p15:clr>
            <a:srgbClr val="FBAE40"/>
          </p15:clr>
        </p15:guide>
        <p15:guide id="2" orient="horz" pos="32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-rot Intelli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E1CF5383-34A8-9B47-9804-7443800BC4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4652" y="6302760"/>
            <a:ext cx="33513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4D5D5E3-B86D-4CA8-B495-958DA2C3322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5E6EFD-DD06-5D47-AB33-DE295B20B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624446" y="2226054"/>
            <a:ext cx="6854553" cy="582482"/>
          </a:xfrm>
        </p:spPr>
        <p:txBody>
          <a:bodyPr anchor="t"/>
          <a:lstStyle>
            <a:lvl1pPr>
              <a:defRPr sz="3200" b="1" i="0" cap="none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Das WHY hinzufügen</a:t>
            </a:r>
            <a:endParaRPr lang="de-CH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625823" y="3925801"/>
            <a:ext cx="6854553" cy="583319"/>
          </a:xfrm>
        </p:spPr>
        <p:txBody>
          <a:bodyPr anchor="ctr" anchorCtr="0"/>
          <a:lstStyle>
            <a:lvl1pPr marL="0" indent="0">
              <a:buFont typeface="Wingdings" pitchFamily="2" charset="2"/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Vorname Nachname, 08.05.2018, Entwurf</a:t>
            </a:r>
            <a:endParaRPr lang="de-CH" dirty="0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2625821" y="5877272"/>
            <a:ext cx="1813995" cy="67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74738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39863" indent="-185738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954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22526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7098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16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6242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tabLst>
                <a:tab pos="361950" algn="l"/>
              </a:tabLst>
            </a:pPr>
            <a:r>
              <a:rPr lang="de-DE" sz="1100" b="1" dirty="0" err="1">
                <a:solidFill>
                  <a:schemeClr val="bg1"/>
                </a:solidFill>
              </a:rPr>
              <a:t>Intelliact</a:t>
            </a:r>
            <a:r>
              <a:rPr lang="de-DE" sz="1100" b="1" dirty="0">
                <a:solidFill>
                  <a:schemeClr val="bg1"/>
                </a:solidFill>
              </a:rPr>
              <a:t> AG</a:t>
            </a: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361950" algn="l"/>
              </a:tabLst>
            </a:pPr>
            <a:r>
              <a:rPr lang="de-DE" sz="1100" dirty="0" err="1">
                <a:solidFill>
                  <a:schemeClr val="bg1"/>
                </a:solidFill>
              </a:rPr>
              <a:t>Siewerdtstrasse</a:t>
            </a:r>
            <a:r>
              <a:rPr lang="de-DE" sz="1100" baseline="0" dirty="0">
                <a:solidFill>
                  <a:schemeClr val="bg1"/>
                </a:solidFill>
              </a:rPr>
              <a:t> 8</a:t>
            </a: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361950" algn="l"/>
              </a:tabLst>
            </a:pPr>
            <a:r>
              <a:rPr lang="de-DE" sz="1100" baseline="0" dirty="0">
                <a:solidFill>
                  <a:schemeClr val="bg1"/>
                </a:solidFill>
              </a:rPr>
              <a:t>CH-8050 Zürich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24446" y="1992763"/>
            <a:ext cx="6854553" cy="244501"/>
          </a:xfr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Thema oder Projekt hinzufügen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39A8972A-FFA7-AF40-8CBF-9F94B04324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49413" y="5877272"/>
            <a:ext cx="1766667" cy="67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74738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39863" indent="-185738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954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22526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7098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16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6242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alibri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tabLst>
                <a:tab pos="361950" algn="l"/>
              </a:tabLst>
            </a:pPr>
            <a:r>
              <a:rPr lang="de-DE" sz="1100" baseline="0" dirty="0">
                <a:solidFill>
                  <a:schemeClr val="bg1"/>
                </a:solidFill>
              </a:rPr>
              <a:t>T. +41 (44) 315 67 40</a:t>
            </a: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361950" algn="l"/>
              </a:tabLst>
            </a:pPr>
            <a:r>
              <a:rPr lang="de-DE" sz="1100" baseline="0" dirty="0" err="1">
                <a:solidFill>
                  <a:schemeClr val="bg1"/>
                </a:solidFill>
              </a:rPr>
              <a:t>mail@intelliact.ch</a:t>
            </a:r>
            <a:endParaRPr lang="de-DE" sz="1100" baseline="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361950" algn="l"/>
              </a:tabLst>
            </a:pPr>
            <a:r>
              <a:rPr lang="de-DE" sz="1100" baseline="0" dirty="0" err="1">
                <a:solidFill>
                  <a:schemeClr val="bg1"/>
                </a:solidFill>
              </a:rPr>
              <a:t>www.intelliact.ch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9059D0D0-E528-BE4A-B676-87C26C3ECF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24309" y="2950331"/>
            <a:ext cx="6854825" cy="6477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 sz="24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de-DE" sz="2400" dirty="0"/>
              <a:t>Kernbotschaft. Fasst als höchste Aggregation alle Ergebnisse zusammen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CCF7A73-E7E6-1A45-85E9-A6F6755916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4769" y="446452"/>
            <a:ext cx="2326786" cy="57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9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7" userDrawn="1">
          <p15:clr>
            <a:srgbClr val="FBAE40"/>
          </p15:clr>
        </p15:guide>
        <p15:guide id="2" orient="horz" pos="1332">
          <p15:clr>
            <a:srgbClr val="FBAE40"/>
          </p15:clr>
        </p15:guide>
        <p15:guide id="3" orient="horz" pos="1646">
          <p15:clr>
            <a:srgbClr val="FBAE40"/>
          </p15:clr>
        </p15:guide>
        <p15:guide id="4" orient="horz" pos="2271">
          <p15:clr>
            <a:srgbClr val="FBAE40"/>
          </p15:clr>
        </p15:guide>
        <p15:guide id="6" orient="horz" pos="2682">
          <p15:clr>
            <a:srgbClr val="FBAE40"/>
          </p15:clr>
        </p15:guide>
        <p15:guide id="7" pos="1647">
          <p15:clr>
            <a:srgbClr val="FBAE40"/>
          </p15:clr>
        </p15:guide>
        <p15:guide id="8" pos="5974">
          <p15:clr>
            <a:srgbClr val="FBAE40"/>
          </p15:clr>
        </p15:guide>
        <p15:guide id="9" orient="horz" pos="204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Intelli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A436CAA-0864-1F49-BA3D-8639F89C68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4652" y="6302760"/>
            <a:ext cx="33513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4D5D5E3-B86D-4CA8-B495-958DA2C3322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5E6AB7C-E62C-4D4B-8444-55179B461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39616" y="2780928"/>
            <a:ext cx="4195445" cy="215775"/>
          </a:xfrm>
        </p:spPr>
        <p:txBody>
          <a:bodyPr/>
          <a:lstStyle>
            <a:lvl1pPr algn="l">
              <a:defRPr sz="1200" b="1" cap="all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Kunde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72FB83-F235-6041-8D7C-AE6E6997EE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9616" y="2996703"/>
            <a:ext cx="6119986" cy="11518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lang="de-DE" sz="3200" b="1" i="0" cap="none" spc="0" baseline="0" dirty="0">
                <a:solidFill>
                  <a:srgbClr val="1F03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Abschnittstitel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8">
          <p15:clr>
            <a:srgbClr val="FBAE40"/>
          </p15:clr>
        </p15:guide>
        <p15:guide id="2" orient="horz" pos="2436">
          <p15:clr>
            <a:srgbClr val="FBAE40"/>
          </p15:clr>
        </p15:guide>
        <p15:guide id="3" pos="1663">
          <p15:clr>
            <a:srgbClr val="FBAE40"/>
          </p15:clr>
        </p15:guide>
        <p15:guide id="4" orient="horz" pos="1852">
          <p15:clr>
            <a:srgbClr val="FBAE40"/>
          </p15:clr>
        </p15:guide>
        <p15:guide id="5" orient="horz" pos="21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-rot Intelli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67733F4C-77DF-E542-B9E1-1F28CE159C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4652" y="6302760"/>
            <a:ext cx="33513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4D5D5E3-B86D-4CA8-B495-958DA2C3322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5A5EC4-396D-3243-9617-CF5016999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39616" y="2780928"/>
            <a:ext cx="4195445" cy="215775"/>
          </a:xfrm>
        </p:spPr>
        <p:txBody>
          <a:bodyPr/>
          <a:lstStyle>
            <a:lvl1pPr algn="l">
              <a:defRPr sz="1200" b="1" cap="all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kernbotschaft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72FB83-F235-6041-8D7C-AE6E6997EE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9616" y="2996703"/>
            <a:ext cx="6119986" cy="11518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lang="de-DE" sz="3200" b="1" i="0" cap="none" spc="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Pro Abschnitt: </a:t>
            </a:r>
            <a:r>
              <a:rPr lang="de-DE" dirty="0" err="1"/>
              <a:t>why</a:t>
            </a:r>
            <a:r>
              <a:rPr lang="de-DE" dirty="0"/>
              <a:t>/</a:t>
            </a:r>
            <a:r>
              <a:rPr lang="de-DE" dirty="0" err="1"/>
              <a:t>how</a:t>
            </a:r>
            <a:r>
              <a:rPr lang="de-DE" dirty="0"/>
              <a:t>/</a:t>
            </a:r>
            <a:r>
              <a:rPr lang="de-DE" dirty="0" err="1"/>
              <a:t>what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5632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433">
          <p15:clr>
            <a:srgbClr val="FBAE40"/>
          </p15:clr>
        </p15:guide>
        <p15:guide id="3" orient="horz" pos="1852">
          <p15:clr>
            <a:srgbClr val="FBAE40"/>
          </p15:clr>
        </p15:guide>
        <p15:guide id="4" pos="5518">
          <p15:clr>
            <a:srgbClr val="FBAE40"/>
          </p15:clr>
        </p15:guide>
        <p15:guide id="5" pos="1663">
          <p15:clr>
            <a:srgbClr val="FBAE40"/>
          </p15:clr>
        </p15:guide>
        <p15:guide id="6" orient="horz" pos="212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A29558F-ABCA-684E-812F-88BE8940C2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4064" y="1268760"/>
            <a:ext cx="10916307" cy="47239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lvl1pPr>
          </a:lstStyle>
          <a:p>
            <a:r>
              <a:rPr lang="de-DE" dirty="0"/>
              <a:t>Objekt/Bild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5449" y="476672"/>
            <a:ext cx="11377108" cy="424606"/>
          </a:xfrm>
        </p:spPr>
        <p:txBody>
          <a:bodyPr anchor="ctr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64080" y="156801"/>
            <a:ext cx="11391625" cy="248313"/>
          </a:xfrm>
        </p:spPr>
        <p:txBody>
          <a:bodyPr anchor="b"/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Kapiteltitel hinzufügen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3DCB161-D51C-6848-AAA8-96AC080C66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4652" y="6302760"/>
            <a:ext cx="33513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4D5D5E3-B86D-4CA8-B495-958DA2C3322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0215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85">
          <p15:clr>
            <a:srgbClr val="FBAE40"/>
          </p15:clr>
        </p15:guide>
        <p15:guide id="3" orient="horz" pos="790">
          <p15:clr>
            <a:srgbClr val="FBAE40"/>
          </p15:clr>
        </p15:guide>
        <p15:guide id="4" orient="horz" pos="505">
          <p15:clr>
            <a:srgbClr val="FBAE40"/>
          </p15:clr>
        </p15:guide>
        <p15:guide id="5" orient="horz" pos="3793" userDrawn="1">
          <p15:clr>
            <a:srgbClr val="FBAE40"/>
          </p15:clr>
        </p15:guide>
        <p15:guide id="6" orient="horz" pos="232">
          <p15:clr>
            <a:srgbClr val="FBAE40"/>
          </p15:clr>
        </p15:guide>
        <p15:guide id="7" pos="30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2D862A0-AF13-C940-9DD0-6939222A7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354" y="1260878"/>
            <a:ext cx="11339513" cy="4637087"/>
          </a:xfrm>
        </p:spPr>
        <p:txBody>
          <a:bodyPr/>
          <a:lstStyle>
            <a:lvl1pPr marL="482600" indent="-355600">
              <a:buSzPct val="70000"/>
              <a:buFontTx/>
              <a:buBlip>
                <a:blip r:embed="rId2"/>
              </a:buBlip>
              <a:defRPr/>
            </a:lvl1pPr>
            <a:lvl2pPr marL="800100" indent="-317500">
              <a:buSzPct val="9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CH" dirty="0"/>
              <a:t>Ebene 2</a:t>
            </a:r>
          </a:p>
          <a:p>
            <a:pPr lvl="1"/>
            <a:r>
              <a:rPr lang="de-CH" dirty="0"/>
              <a:t>Ebene 2</a:t>
            </a:r>
          </a:p>
          <a:p>
            <a:pPr lvl="1"/>
            <a:r>
              <a:rPr lang="de-CH" dirty="0"/>
              <a:t>Ebene 2</a:t>
            </a:r>
          </a:p>
          <a:p>
            <a:r>
              <a:rPr lang="de-CH" dirty="0"/>
              <a:t>Titel </a:t>
            </a:r>
          </a:p>
          <a:p>
            <a:pPr lvl="1"/>
            <a:r>
              <a:rPr lang="de-CH" dirty="0"/>
              <a:t>Ebene 2</a:t>
            </a:r>
          </a:p>
          <a:p>
            <a:pPr lvl="1"/>
            <a:r>
              <a:rPr lang="de-CH" dirty="0"/>
              <a:t>Ebene 2</a:t>
            </a:r>
          </a:p>
          <a:p>
            <a:pPr lvl="1"/>
            <a:r>
              <a:rPr lang="de-CH" dirty="0"/>
              <a:t>Ebene 2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3C571D3-28B5-6F41-BF16-F7FDF629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49" y="476672"/>
            <a:ext cx="11377108" cy="42460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1756D079-E8E8-6B46-B861-A2882929EC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080" y="156801"/>
            <a:ext cx="11391625" cy="248313"/>
          </a:xfrm>
        </p:spPr>
        <p:txBody>
          <a:bodyPr anchor="b"/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Kapiteltitel hinzufügen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C1850-7D3E-F54A-96AC-7A459B2B94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4652" y="6302760"/>
            <a:ext cx="33513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4D5D5E3-B86D-4CA8-B495-958DA2C3322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  <p15:guide id="2" pos="7314">
          <p15:clr>
            <a:srgbClr val="FBAE40"/>
          </p15:clr>
        </p15:guide>
        <p15:guide id="3" pos="166">
          <p15:clr>
            <a:srgbClr val="FBAE40"/>
          </p15:clr>
        </p15:guide>
        <p15:guide id="4" orient="horz" pos="228">
          <p15:clr>
            <a:srgbClr val="FBAE40"/>
          </p15:clr>
        </p15:guide>
        <p15:guide id="5" orient="horz" pos="505">
          <p15:clr>
            <a:srgbClr val="FBAE40"/>
          </p15:clr>
        </p15:guide>
        <p15:guide id="6" orient="horz" pos="790">
          <p15:clr>
            <a:srgbClr val="FBAE40"/>
          </p15:clr>
        </p15:guide>
        <p15:guide id="7" pos="245">
          <p15:clr>
            <a:srgbClr val="FBAE40"/>
          </p15:clr>
        </p15:guide>
        <p15:guide id="8" pos="473">
          <p15:clr>
            <a:srgbClr val="FBAE40"/>
          </p15:clr>
        </p15:guide>
        <p15:guide id="9" pos="67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F6F655-8215-CB48-8C13-BE50525012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354" y="1260878"/>
            <a:ext cx="11339513" cy="4637087"/>
          </a:xfrm>
        </p:spPr>
        <p:txBody>
          <a:bodyPr/>
          <a:lstStyle>
            <a:lvl1pPr marL="482600" indent="-266700">
              <a:buClr>
                <a:schemeClr val="bg2"/>
              </a:buClr>
              <a:buSzPct val="90000"/>
              <a:buFont typeface="+mj-lt"/>
              <a:buAutoNum type="arabicPeriod"/>
              <a:tabLst/>
              <a:defRPr/>
            </a:lvl1pPr>
            <a:lvl2pPr marL="800100" indent="-317500">
              <a:buClr>
                <a:schemeClr val="accent6"/>
              </a:buClr>
              <a:buFont typeface="+mj-lt"/>
              <a:buAutoNum type="alphaLcParenR"/>
              <a:tabLst/>
              <a:defRPr/>
            </a:lvl2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CH" dirty="0"/>
              <a:t>Ebene 2</a:t>
            </a:r>
          </a:p>
          <a:p>
            <a:pPr lvl="1"/>
            <a:r>
              <a:rPr lang="de-CH" dirty="0"/>
              <a:t>Ebene 2</a:t>
            </a:r>
          </a:p>
          <a:p>
            <a:pPr lvl="1"/>
            <a:r>
              <a:rPr lang="de-CH" dirty="0"/>
              <a:t>Ebene 2</a:t>
            </a:r>
          </a:p>
          <a:p>
            <a:r>
              <a:rPr lang="de-CH" dirty="0"/>
              <a:t>Titel</a:t>
            </a:r>
          </a:p>
          <a:p>
            <a:pPr lvl="1"/>
            <a:r>
              <a:rPr lang="de-CH" dirty="0"/>
              <a:t>Ebene 2</a:t>
            </a:r>
          </a:p>
          <a:p>
            <a:pPr lvl="1"/>
            <a:r>
              <a:rPr lang="de-CH" dirty="0"/>
              <a:t>Ebene 2</a:t>
            </a:r>
          </a:p>
          <a:p>
            <a:pPr lvl="1"/>
            <a:r>
              <a:rPr lang="de-CH" dirty="0"/>
              <a:t>Ebene 2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2A3BB7E-3B90-1A46-8B55-499E1FA6D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49" y="476672"/>
            <a:ext cx="11377108" cy="42460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B8D6A4F8-9870-5B4D-98C7-42A155DF44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080" y="156801"/>
            <a:ext cx="11391625" cy="248313"/>
          </a:xfrm>
        </p:spPr>
        <p:txBody>
          <a:bodyPr anchor="b"/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Kapiteltitel hinzufügen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E6CC9A-86A4-B64B-90C6-541AF02F84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4652" y="6302760"/>
            <a:ext cx="33513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4D5D5E3-B86D-4CA8-B495-958DA2C3322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84777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09" userDrawn="1">
          <p15:clr>
            <a:srgbClr val="FBAE40"/>
          </p15:clr>
        </p15:guide>
        <p15:guide id="2" orient="horz" pos="3729" userDrawn="1">
          <p15:clr>
            <a:srgbClr val="FBAE40"/>
          </p15:clr>
        </p15:guide>
        <p15:guide id="3" pos="166" userDrawn="1">
          <p15:clr>
            <a:srgbClr val="FBAE40"/>
          </p15:clr>
        </p15:guide>
        <p15:guide id="4" pos="303" userDrawn="1">
          <p15:clr>
            <a:srgbClr val="FBAE40"/>
          </p15:clr>
        </p15:guide>
        <p15:guide id="5" pos="473" userDrawn="1">
          <p15:clr>
            <a:srgbClr val="FBAE40"/>
          </p15:clr>
        </p15:guide>
        <p15:guide id="6" pos="675" userDrawn="1">
          <p15:clr>
            <a:srgbClr val="FBAE40"/>
          </p15:clr>
        </p15:guide>
        <p15:guide id="7" orient="horz" pos="228" userDrawn="1">
          <p15:clr>
            <a:srgbClr val="FBAE40"/>
          </p15:clr>
        </p15:guide>
        <p15:guide id="8" orient="horz" pos="505" userDrawn="1">
          <p15:clr>
            <a:srgbClr val="FBAE40"/>
          </p15:clr>
        </p15:guide>
        <p15:guide id="9" orient="horz" pos="79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Num.+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16C55BD-76BD-784D-8F2A-A60E434582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354" y="1260877"/>
            <a:ext cx="11339513" cy="4637087"/>
          </a:xfrm>
        </p:spPr>
        <p:txBody>
          <a:bodyPr/>
          <a:lstStyle>
            <a:lvl1pPr marL="482600" indent="-266700">
              <a:buClr>
                <a:schemeClr val="bg2"/>
              </a:buClr>
              <a:buSzPct val="90000"/>
              <a:buFont typeface="+mj-lt"/>
              <a:buAutoNum type="arabicPeriod"/>
              <a:tabLst/>
              <a:defRPr/>
            </a:lvl1pPr>
            <a:lvl2pPr marL="800100" indent="-317500">
              <a:buSzPct val="9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de-DE" dirty="0"/>
              <a:t>Titel </a:t>
            </a:r>
          </a:p>
          <a:p>
            <a:pPr lvl="1"/>
            <a:r>
              <a:rPr lang="de-CH" dirty="0"/>
              <a:t>Ebene 2</a:t>
            </a:r>
          </a:p>
          <a:p>
            <a:pPr lvl="1"/>
            <a:r>
              <a:rPr lang="de-CH" dirty="0"/>
              <a:t>Ebene 2</a:t>
            </a:r>
          </a:p>
          <a:p>
            <a:pPr lvl="1"/>
            <a:r>
              <a:rPr lang="de-CH" dirty="0"/>
              <a:t>Ebene 2</a:t>
            </a:r>
          </a:p>
          <a:p>
            <a:r>
              <a:rPr lang="de-CH" dirty="0"/>
              <a:t>Titel</a:t>
            </a:r>
          </a:p>
          <a:p>
            <a:pPr lvl="1"/>
            <a:r>
              <a:rPr lang="de-CH" dirty="0"/>
              <a:t>Ebene 2</a:t>
            </a:r>
          </a:p>
          <a:p>
            <a:pPr lvl="1"/>
            <a:r>
              <a:rPr lang="de-CH" dirty="0"/>
              <a:t>Ebene 2</a:t>
            </a:r>
          </a:p>
          <a:p>
            <a:pPr lvl="1"/>
            <a:r>
              <a:rPr lang="de-CH" dirty="0"/>
              <a:t>Ebene 2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6C19F68-4B57-5B4C-B3FB-59E0F1D3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49" y="476672"/>
            <a:ext cx="11377108" cy="42460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726016A0-C99C-EC40-82BB-754BCFF212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080" y="156801"/>
            <a:ext cx="11391625" cy="248313"/>
          </a:xfrm>
        </p:spPr>
        <p:txBody>
          <a:bodyPr anchor="b"/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Kapiteltitel hinzufügen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C3FE7A-3982-724A-81F0-8851CE40B0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4652" y="6302760"/>
            <a:ext cx="33513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4D5D5E3-B86D-4CA8-B495-958DA2C3322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8935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24">
          <p15:clr>
            <a:srgbClr val="FBAE40"/>
          </p15:clr>
        </p15:guide>
        <p15:guide id="3" pos="166">
          <p15:clr>
            <a:srgbClr val="FBAE40"/>
          </p15:clr>
        </p15:guide>
        <p15:guide id="4" pos="302">
          <p15:clr>
            <a:srgbClr val="FBAE40"/>
          </p15:clr>
        </p15:guide>
        <p15:guide id="5" pos="473">
          <p15:clr>
            <a:srgbClr val="FBAE40"/>
          </p15:clr>
        </p15:guide>
        <p15:guide id="6" pos="674">
          <p15:clr>
            <a:srgbClr val="FBAE40"/>
          </p15:clr>
        </p15:guide>
        <p15:guide id="7" pos="7307">
          <p15:clr>
            <a:srgbClr val="FBAE40"/>
          </p15:clr>
        </p15:guide>
        <p15:guide id="8" orient="horz" pos="228">
          <p15:clr>
            <a:srgbClr val="FBAE40"/>
          </p15:clr>
        </p15:guide>
        <p15:guide id="9" orient="horz" pos="505">
          <p15:clr>
            <a:srgbClr val="FBAE40"/>
          </p15:clr>
        </p15:guide>
        <p15:guide id="10" orient="horz" pos="79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EA64F16-C846-4E49-874B-F78FEF1FB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49" y="476672"/>
            <a:ext cx="11377108" cy="42460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ECADFB7-7A11-A04D-A103-FB4C1A63F1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080" y="156801"/>
            <a:ext cx="11391625" cy="248313"/>
          </a:xfrm>
        </p:spPr>
        <p:txBody>
          <a:bodyPr anchor="b"/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Kapiteltitel hinzufügen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2F917D-E280-2D46-87A1-BFFAE1E0C9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4652" y="6302760"/>
            <a:ext cx="33513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4D5D5E3-B86D-4CA8-B495-958DA2C3322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505">
          <p15:clr>
            <a:srgbClr val="FBAE40"/>
          </p15:clr>
        </p15:guide>
        <p15:guide id="3" orient="horz" pos="228">
          <p15:clr>
            <a:srgbClr val="FBAE40"/>
          </p15:clr>
        </p15:guide>
        <p15:guide id="4" pos="245">
          <p15:clr>
            <a:srgbClr val="FBAE40"/>
          </p15:clr>
        </p15:guide>
        <p15:guide id="5" pos="7307">
          <p15:clr>
            <a:srgbClr val="FBAE40"/>
          </p15:clr>
        </p15:guide>
        <p15:guide id="6" orient="horz" pos="37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D0DF302-4E2D-EF46-A3F5-2F7761A5744D}"/>
              </a:ext>
            </a:extLst>
          </p:cNvPr>
          <p:cNvSpPr/>
          <p:nvPr userDrawn="1"/>
        </p:nvSpPr>
        <p:spPr>
          <a:xfrm>
            <a:off x="-6210" y="6138000"/>
            <a:ext cx="12198209" cy="720000"/>
          </a:xfrm>
          <a:prstGeom prst="rect">
            <a:avLst/>
          </a:prstGeom>
          <a:solidFill>
            <a:srgbClr val="F4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352" y="432470"/>
            <a:ext cx="1130525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352" y="1264758"/>
            <a:ext cx="11319049" cy="468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</a:t>
            </a:r>
          </a:p>
          <a:p>
            <a:pPr lvl="1"/>
            <a:r>
              <a:rPr lang="de-CH" dirty="0"/>
              <a:t>Ebene 2</a:t>
            </a:r>
          </a:p>
          <a:p>
            <a:pPr lvl="1"/>
            <a:r>
              <a:rPr lang="de-CH" dirty="0"/>
              <a:t>Ebene 2</a:t>
            </a:r>
          </a:p>
          <a:p>
            <a:pPr lvl="1"/>
            <a:r>
              <a:rPr lang="de-CH" dirty="0"/>
              <a:t>Ebene 2</a:t>
            </a:r>
          </a:p>
          <a:p>
            <a:r>
              <a:rPr lang="de-CH" dirty="0"/>
              <a:t>Titel</a:t>
            </a:r>
          </a:p>
          <a:p>
            <a:pPr lvl="1"/>
            <a:r>
              <a:rPr lang="de-CH" dirty="0"/>
              <a:t>Ebene 2</a:t>
            </a:r>
          </a:p>
          <a:p>
            <a:pPr lvl="1"/>
            <a:r>
              <a:rPr lang="de-CH" dirty="0"/>
              <a:t>Ebene 2</a:t>
            </a:r>
          </a:p>
          <a:p>
            <a:pPr lvl="1"/>
            <a:r>
              <a:rPr lang="de-CH" dirty="0"/>
              <a:t>Ebene 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4652" y="6302760"/>
            <a:ext cx="33513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4D5D5E3-B86D-4CA8-B495-958DA2C3322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BA3D0A1-D61D-B849-A23E-57B6CF716DD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39652" y="6293244"/>
            <a:ext cx="1692608" cy="4170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51" r:id="rId3"/>
    <p:sldLayoutId id="2147483669" r:id="rId4"/>
    <p:sldLayoutId id="2147483670" r:id="rId5"/>
    <p:sldLayoutId id="2147483650" r:id="rId6"/>
    <p:sldLayoutId id="2147483671" r:id="rId7"/>
    <p:sldLayoutId id="2147483672" r:id="rId8"/>
    <p:sldLayoutId id="2147483654" r:id="rId9"/>
    <p:sldLayoutId id="2147483652" r:id="rId10"/>
    <p:sldLayoutId id="2147483665" r:id="rId11"/>
    <p:sldLayoutId id="2147483675" r:id="rId12"/>
    <p:sldLayoutId id="2147483661" r:id="rId13"/>
    <p:sldLayoutId id="2147483655" r:id="rId14"/>
    <p:sldLayoutId id="2147483663" r:id="rId15"/>
    <p:sldLayoutId id="2147483666" r:id="rId16"/>
    <p:sldLayoutId id="2147483673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</a:defRPr>
      </a:lvl9pPr>
    </p:titleStyle>
    <p:bodyStyle>
      <a:lvl1pPr marL="482600" indent="-355600" algn="l" rtl="0" eaLnBrk="1" fontAlgn="base" hangingPunct="1">
        <a:lnSpc>
          <a:spcPct val="90000"/>
        </a:lnSpc>
        <a:spcBef>
          <a:spcPts val="1992"/>
        </a:spcBef>
        <a:spcAft>
          <a:spcPct val="0"/>
        </a:spcAft>
        <a:buClr>
          <a:schemeClr val="accent1"/>
        </a:buClr>
        <a:buSzPct val="70000"/>
        <a:buFontTx/>
        <a:buBlip>
          <a:blip r:embed="rId21"/>
        </a:buBlip>
        <a:tabLst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800100" marR="0" indent="-317500" algn="l" defTabSz="914400" rtl="0" eaLnBrk="1" fontAlgn="base" latinLnBrk="0" hangingPunct="1">
        <a:lnSpc>
          <a:spcPct val="100000"/>
        </a:lnSpc>
        <a:spcBef>
          <a:spcPts val="1032"/>
        </a:spcBef>
        <a:spcAft>
          <a:spcPct val="0"/>
        </a:spcAft>
        <a:buClr>
          <a:schemeClr val="bg2"/>
        </a:buClr>
        <a:buSzPct val="90000"/>
        <a:buFontTx/>
        <a:buBlip>
          <a:blip r:embed="rId22"/>
        </a:buBlip>
        <a:tabLst/>
        <a:defRPr>
          <a:solidFill>
            <a:schemeClr val="tx1"/>
          </a:solidFill>
          <a:latin typeface="+mn-lt"/>
        </a:defRPr>
      </a:lvl2pPr>
      <a:lvl3pPr marL="1074738" indent="-176213" algn="l" rtl="0" eaLnBrk="1" fontAlgn="base" hangingPunct="1">
        <a:spcBef>
          <a:spcPct val="20000"/>
        </a:spcBef>
        <a:spcAft>
          <a:spcPct val="0"/>
        </a:spcAft>
        <a:buSzPct val="90000"/>
        <a:buFont typeface="Calibri" pitchFamily="34" charset="0"/>
        <a:buChar char="–"/>
        <a:defRPr>
          <a:solidFill>
            <a:schemeClr val="tx1"/>
          </a:solidFill>
          <a:latin typeface="+mn-lt"/>
        </a:defRPr>
      </a:lvl3pPr>
      <a:lvl4pPr marL="1439863" indent="-185738" algn="l" rtl="0" eaLnBrk="1" fontAlgn="base" hangingPunct="1">
        <a:spcBef>
          <a:spcPct val="20000"/>
        </a:spcBef>
        <a:spcAft>
          <a:spcPct val="0"/>
        </a:spcAft>
        <a:buSzPct val="90000"/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795463" indent="-176213" algn="l" rtl="0" eaLnBrk="1" fontAlgn="base" hangingPunct="1">
        <a:spcBef>
          <a:spcPct val="20000"/>
        </a:spcBef>
        <a:spcAft>
          <a:spcPct val="0"/>
        </a:spcAft>
        <a:buSzPct val="90000"/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2252663" indent="-176213" algn="l" rtl="0" eaLnBrk="1" fontAlgn="base" hangingPunct="1">
        <a:spcBef>
          <a:spcPct val="20000"/>
        </a:spcBef>
        <a:spcAft>
          <a:spcPct val="0"/>
        </a:spcAft>
        <a:buSzPct val="90000"/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2709863" indent="-176213" algn="l" rtl="0" eaLnBrk="1" fontAlgn="base" hangingPunct="1">
        <a:spcBef>
          <a:spcPct val="20000"/>
        </a:spcBef>
        <a:spcAft>
          <a:spcPct val="0"/>
        </a:spcAft>
        <a:buSzPct val="90000"/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3167063" indent="-176213" algn="l" rtl="0" eaLnBrk="1" fontAlgn="base" hangingPunct="1">
        <a:spcBef>
          <a:spcPct val="20000"/>
        </a:spcBef>
        <a:spcAft>
          <a:spcPct val="0"/>
        </a:spcAft>
        <a:buSzPct val="90000"/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3624263" indent="-176213" algn="l" rtl="0" eaLnBrk="1" fontAlgn="base" hangingPunct="1">
        <a:spcBef>
          <a:spcPct val="20000"/>
        </a:spcBef>
        <a:spcAft>
          <a:spcPct val="0"/>
        </a:spcAft>
        <a:buSzPct val="90000"/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 userDrawn="1">
          <p15:clr>
            <a:srgbClr val="F26B43"/>
          </p15:clr>
        </p15:guide>
        <p15:guide id="2" pos="7495" userDrawn="1">
          <p15:clr>
            <a:srgbClr val="F26B43"/>
          </p15:clr>
        </p15:guide>
        <p15:guide id="3" orient="horz" pos="41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20.png"/><Relationship Id="rId5" Type="http://schemas.openxmlformats.org/officeDocument/2006/relationships/image" Target="../media/image30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B5557-B891-244D-9A60-141481430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4446" y="2226054"/>
            <a:ext cx="4983722" cy="582482"/>
          </a:xfrm>
        </p:spPr>
        <p:txBody>
          <a:bodyPr/>
          <a:lstStyle/>
          <a:p>
            <a:r>
              <a:rPr lang="de-DE" dirty="0"/>
              <a:t>Sprachmodelle machen PDM/PLM effizienter!?</a:t>
            </a:r>
            <a:br>
              <a:rPr lang="de-DE" dirty="0"/>
            </a:b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DCF0E4-BA0E-DB4D-888F-DC9FE6CE6E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Open Hour – AI und PLM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66802309-065F-D78E-9DE6-F7D06328D0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Thomas Lutz, Tom Holzschuh, 09. Oktober 2025</a:t>
            </a:r>
          </a:p>
        </p:txBody>
      </p:sp>
    </p:spTree>
    <p:extLst>
      <p:ext uri="{BB962C8B-B14F-4D97-AF65-F5344CB8AC3E}">
        <p14:creationId xmlns:p14="http://schemas.microsoft.com/office/powerpoint/2010/main" val="361303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38A54B9-C9EF-42F6-7719-B842F426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AI-Agent Konditionierung – Bereitgestellte Services in Windchill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C7173E-A72B-F0FE-D489-B4C1AF3A9B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Open HOURS – AI und PLM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E1597B-435D-0AFF-ACCB-41C4C569C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4CC977-ADC7-BF80-BD35-6B1A9A791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6" y="1205583"/>
            <a:ext cx="9649072" cy="476827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2277807-25F2-19E4-6609-10BDBEA16E22}"/>
              </a:ext>
            </a:extLst>
          </p:cNvPr>
          <p:cNvSpPr txBox="1"/>
          <p:nvPr/>
        </p:nvSpPr>
        <p:spPr>
          <a:xfrm>
            <a:off x="7392144" y="102091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i="1" dirty="0"/>
              <a:t>User: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92E9EF3-C0FC-6786-EA7D-76D3BB914417}"/>
              </a:ext>
            </a:extLst>
          </p:cNvPr>
          <p:cNvSpPr txBox="1"/>
          <p:nvPr/>
        </p:nvSpPr>
        <p:spPr>
          <a:xfrm>
            <a:off x="1165578" y="20608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CH"/>
            </a:defPPr>
            <a:lvl1pPr>
              <a:defRPr sz="1800" b="1" i="1"/>
            </a:lvl1pPr>
          </a:lstStyle>
          <a:p>
            <a:r>
              <a:rPr lang="de-DE" dirty="0"/>
              <a:t>Chatbot:</a:t>
            </a:r>
          </a:p>
        </p:txBody>
      </p:sp>
    </p:spTree>
    <p:extLst>
      <p:ext uri="{BB962C8B-B14F-4D97-AF65-F5344CB8AC3E}">
        <p14:creationId xmlns:p14="http://schemas.microsoft.com/office/powerpoint/2010/main" val="2861635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5BFC133-11A1-C1BB-95CE-A70D751A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AI-Agent – Pflichtattribute beim Item anlegen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0BBE70-BBA0-22F6-641A-503390CEA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Open HOURS – AI und PLM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A45123-F157-BF8D-08C1-754FEDF8D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5C05D5-B3D6-5663-3376-4E8624A3A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925727"/>
            <a:ext cx="7772400" cy="500654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C5DFB8C-9542-5B31-2904-FF43E902F27F}"/>
              </a:ext>
            </a:extLst>
          </p:cNvPr>
          <p:cNvSpPr txBox="1"/>
          <p:nvPr/>
        </p:nvSpPr>
        <p:spPr>
          <a:xfrm>
            <a:off x="2209800" y="14847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/>
              <a:t>Chatbot:</a:t>
            </a:r>
          </a:p>
        </p:txBody>
      </p:sp>
    </p:spTree>
    <p:extLst>
      <p:ext uri="{BB962C8B-B14F-4D97-AF65-F5344CB8AC3E}">
        <p14:creationId xmlns:p14="http://schemas.microsoft.com/office/powerpoint/2010/main" val="121428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59EA8CD-B809-1C86-AAF3-D5EDCA34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AI-Agent – Bereitgestellte Services in Windchill „DEFAULTS“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B3384D-19AC-F80B-A4B5-6388C6C33B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Open HOURS – AI und PLM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EE1B99-4ACE-0E83-53AA-D0F398D90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3072A8-2559-2DAD-DA60-41FA70ABF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240048"/>
            <a:ext cx="9000491" cy="472394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E5C3C48-204F-F5E9-A88D-BE845D728908}"/>
              </a:ext>
            </a:extLst>
          </p:cNvPr>
          <p:cNvSpPr txBox="1"/>
          <p:nvPr/>
        </p:nvSpPr>
        <p:spPr>
          <a:xfrm>
            <a:off x="1271464" y="20608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i="1" dirty="0"/>
              <a:t>Chatbot: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73C1B01-502F-A884-F433-7CB5EBFC4254}"/>
              </a:ext>
            </a:extLst>
          </p:cNvPr>
          <p:cNvSpPr txBox="1"/>
          <p:nvPr/>
        </p:nvSpPr>
        <p:spPr>
          <a:xfrm>
            <a:off x="6600056" y="105538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i="1" dirty="0"/>
              <a:t>User:</a:t>
            </a:r>
          </a:p>
        </p:txBody>
      </p:sp>
    </p:spTree>
    <p:extLst>
      <p:ext uri="{BB962C8B-B14F-4D97-AF65-F5344CB8AC3E}">
        <p14:creationId xmlns:p14="http://schemas.microsoft.com/office/powerpoint/2010/main" val="42747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286EFA8-E3DC-BBF4-EEBF-437865C56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95" y="2198784"/>
            <a:ext cx="9371757" cy="246043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3F98133-0BA4-3B2B-2D64-BC801D41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AI-Agent – Anlage Item, fehlendes Pflichtattribut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CE7F30-D708-47CE-88A7-1B370BB156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Open HOURS – AI und PLM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79C2A3-6C69-56CD-4DFF-8EA55B492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46BAC34-445B-D7EA-3269-59C00C3AE600}"/>
              </a:ext>
            </a:extLst>
          </p:cNvPr>
          <p:cNvSpPr txBox="1"/>
          <p:nvPr/>
        </p:nvSpPr>
        <p:spPr>
          <a:xfrm>
            <a:off x="824895" y="304802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i="1" dirty="0"/>
              <a:t>Chatbot: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1DD46AF-03C1-F17A-1D02-39EDE6425CFD}"/>
              </a:ext>
            </a:extLst>
          </p:cNvPr>
          <p:cNvSpPr txBox="1"/>
          <p:nvPr/>
        </p:nvSpPr>
        <p:spPr>
          <a:xfrm>
            <a:off x="5482282" y="201411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i="1" dirty="0"/>
              <a:t>User:</a:t>
            </a:r>
          </a:p>
        </p:txBody>
      </p:sp>
    </p:spTree>
    <p:extLst>
      <p:ext uri="{BB962C8B-B14F-4D97-AF65-F5344CB8AC3E}">
        <p14:creationId xmlns:p14="http://schemas.microsoft.com/office/powerpoint/2010/main" val="259768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09C83B24-295D-D5EF-C4CB-7EB9D5400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973" y="2969541"/>
            <a:ext cx="5184886" cy="176520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69A66F2-2032-F6AB-3658-4D744D5202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0466"/>
          <a:stretch>
            <a:fillRect/>
          </a:stretch>
        </p:blipFill>
        <p:spPr>
          <a:xfrm>
            <a:off x="249566" y="1916616"/>
            <a:ext cx="6181752" cy="3536403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EAFD758-BC14-2E6C-985E-F3396553A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AI-Agent – Anlage Item mit Pflichtattribut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4F89CC-18F6-24AA-0F08-97E1E36FD3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Open HOURS – AI und PLM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2F24E5-6C6A-AE26-BF3F-FDBBBDE13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66056EB-938A-4570-7916-5E58AB78FD21}"/>
              </a:ext>
            </a:extLst>
          </p:cNvPr>
          <p:cNvSpPr txBox="1"/>
          <p:nvPr/>
        </p:nvSpPr>
        <p:spPr>
          <a:xfrm>
            <a:off x="424054" y="26002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i="1" dirty="0"/>
              <a:t>Chatbot: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E928463-16D7-D38A-768C-4BD0CC940F73}"/>
              </a:ext>
            </a:extLst>
          </p:cNvPr>
          <p:cNvSpPr txBox="1"/>
          <p:nvPr/>
        </p:nvSpPr>
        <p:spPr>
          <a:xfrm>
            <a:off x="4706244" y="173195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i="1" dirty="0"/>
              <a:t>User: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CD1B8D6-A491-498C-28DB-3BED34DBD46F}"/>
              </a:ext>
            </a:extLst>
          </p:cNvPr>
          <p:cNvSpPr txBox="1"/>
          <p:nvPr/>
        </p:nvSpPr>
        <p:spPr>
          <a:xfrm>
            <a:off x="6880973" y="174033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Windchill:</a:t>
            </a:r>
          </a:p>
        </p:txBody>
      </p:sp>
      <p:sp>
        <p:nvSpPr>
          <p:cNvPr id="14" name="Pfeil nach rechts 13">
            <a:extLst>
              <a:ext uri="{FF2B5EF4-FFF2-40B4-BE49-F238E27FC236}">
                <a16:creationId xmlns:a16="http://schemas.microsoft.com/office/drawing/2014/main" id="{AAB2AB83-AB76-902E-407D-1861B9C19A25}"/>
              </a:ext>
            </a:extLst>
          </p:cNvPr>
          <p:cNvSpPr/>
          <p:nvPr/>
        </p:nvSpPr>
        <p:spPr bwMode="auto">
          <a:xfrm>
            <a:off x="5766205" y="3924415"/>
            <a:ext cx="1152128" cy="628709"/>
          </a:xfrm>
          <a:prstGeom prst="rightArrow">
            <a:avLst/>
          </a:prstGeom>
          <a:solidFill>
            <a:srgbClr val="C9C2D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l"/>
            <a:endParaRPr lang="de-DE" sz="1800" dirty="0" err="1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8D4D6F-6B6E-906E-6930-F4AF1A0A2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417" y="2060274"/>
            <a:ext cx="1454240" cy="6405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2EF86DC-239F-9DAB-D64F-E94C914E8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333" y="2174284"/>
            <a:ext cx="4066530" cy="7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6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CCD5179-84FB-5BE4-B212-559C8E250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3621605"/>
            <a:ext cx="4677422" cy="297423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3959097-69A0-AAF8-1E5B-F4085EFEAF50}"/>
              </a:ext>
            </a:extLst>
          </p:cNvPr>
          <p:cNvSpPr txBox="1"/>
          <p:nvPr/>
        </p:nvSpPr>
        <p:spPr>
          <a:xfrm>
            <a:off x="191344" y="1220948"/>
            <a:ext cx="828092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400" dirty="0"/>
              <a:t>Erstelle zuerst folgende Teile und dann entsprechend die Struktur. </a:t>
            </a:r>
            <a:r>
              <a:rPr lang="de-CH" sz="1400" dirty="0" err="1"/>
              <a:t>DefaultUnit</a:t>
            </a:r>
            <a:r>
              <a:rPr lang="de-CH" sz="1400" dirty="0"/>
              <a:t> =</a:t>
            </a:r>
            <a:r>
              <a:rPr lang="de-CH" sz="1400" dirty="0" err="1"/>
              <a:t>ea</a:t>
            </a:r>
            <a:r>
              <a:rPr lang="de-CH" sz="1400" dirty="0"/>
              <a:t> für die Teile. </a:t>
            </a:r>
          </a:p>
          <a:p>
            <a:r>
              <a:rPr lang="de-CH" sz="1400" dirty="0"/>
              <a:t>Beachte die Einrückung der Positionen. Dies soll die Strukturebenen darstellen:</a:t>
            </a:r>
          </a:p>
          <a:p>
            <a:r>
              <a:rPr lang="de-CH" sz="1400" dirty="0"/>
              <a:t>Name=Fahrrad</a:t>
            </a:r>
          </a:p>
          <a:p>
            <a:r>
              <a:rPr lang="de-CH" sz="1400" dirty="0"/>
              <a:t>	Name=</a:t>
            </a:r>
            <a:r>
              <a:rPr lang="de-CH" sz="1400" dirty="0" err="1"/>
              <a:t>Gabel,LineNumber</a:t>
            </a:r>
            <a:r>
              <a:rPr lang="de-CH" sz="1400" dirty="0"/>
              <a:t>=10</a:t>
            </a:r>
          </a:p>
          <a:p>
            <a:r>
              <a:rPr lang="de-CH" sz="1400" dirty="0"/>
              <a:t>	Name=Rahmen-</a:t>
            </a:r>
            <a:r>
              <a:rPr lang="de-CH" sz="1400" dirty="0" err="1"/>
              <a:t>komplett,LineNumber</a:t>
            </a:r>
            <a:r>
              <a:rPr lang="de-CH" sz="1400" dirty="0"/>
              <a:t>=30</a:t>
            </a:r>
          </a:p>
          <a:p>
            <a:r>
              <a:rPr lang="de-CH" sz="1400" dirty="0"/>
              <a:t>		Name=</a:t>
            </a:r>
            <a:r>
              <a:rPr lang="de-CH" sz="1400" dirty="0" err="1"/>
              <a:t>Bremse,LineNumber</a:t>
            </a:r>
            <a:r>
              <a:rPr lang="de-CH" sz="1400" dirty="0"/>
              <a:t>=10</a:t>
            </a:r>
          </a:p>
          <a:p>
            <a:r>
              <a:rPr lang="de-CH" sz="1400" dirty="0"/>
              <a:t>		Name=</a:t>
            </a:r>
            <a:r>
              <a:rPr lang="de-CH" sz="1400" dirty="0" err="1"/>
              <a:t>Rahmen,LineNumber</a:t>
            </a:r>
            <a:r>
              <a:rPr lang="de-CH" sz="1400" dirty="0"/>
              <a:t>=20</a:t>
            </a:r>
          </a:p>
          <a:p>
            <a:r>
              <a:rPr lang="de-CH" sz="1400" dirty="0"/>
              <a:t>	Name=</a:t>
            </a:r>
            <a:r>
              <a:rPr lang="de-CH" sz="1400" dirty="0" err="1"/>
              <a:t>Sattel,LineNumber</a:t>
            </a:r>
            <a:r>
              <a:rPr lang="de-CH" sz="1400" dirty="0"/>
              <a:t>=20</a:t>
            </a:r>
          </a:p>
          <a:p>
            <a:r>
              <a:rPr lang="de-CH" sz="1400" dirty="0"/>
              <a:t>Beschreibe im Detail was du getan hast.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A6CD52-E8ED-01DA-80FD-9B86AB27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AI-Agent – Item und Stückliste in einer Aktion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9F6EDA-6DA9-0C65-A89C-BC2AA92A4E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Open HOURS – AI und PLM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F02221-1C65-BF93-F144-D61BDEBD0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D681BA0-7403-B060-4DC5-09BB50F491C0}"/>
              </a:ext>
            </a:extLst>
          </p:cNvPr>
          <p:cNvSpPr txBox="1"/>
          <p:nvPr/>
        </p:nvSpPr>
        <p:spPr>
          <a:xfrm>
            <a:off x="165379" y="33335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CH"/>
            </a:defPPr>
            <a:lvl1pPr>
              <a:defRPr sz="1800" b="1" i="1"/>
            </a:lvl1pPr>
          </a:lstStyle>
          <a:p>
            <a:r>
              <a:rPr lang="de-DE" dirty="0"/>
              <a:t>Chatbot: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5396CE4-1E88-1FB9-8E9E-4ADDCBAB7A99}"/>
              </a:ext>
            </a:extLst>
          </p:cNvPr>
          <p:cNvSpPr txBox="1"/>
          <p:nvPr/>
        </p:nvSpPr>
        <p:spPr>
          <a:xfrm>
            <a:off x="5944003" y="3356992"/>
            <a:ext cx="171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i="1" dirty="0"/>
              <a:t>PDM-Windchill: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84D0F45-ADBC-163E-1AA3-82F0FF1864D7}"/>
              </a:ext>
            </a:extLst>
          </p:cNvPr>
          <p:cNvSpPr txBox="1"/>
          <p:nvPr/>
        </p:nvSpPr>
        <p:spPr>
          <a:xfrm>
            <a:off x="191344" y="851616"/>
            <a:ext cx="171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CH"/>
            </a:defPPr>
            <a:lvl1pPr>
              <a:defRPr sz="1800" b="1" i="1"/>
            </a:lvl1pPr>
          </a:lstStyle>
          <a:p>
            <a:r>
              <a:rPr lang="de-DE" dirty="0"/>
              <a:t>User:</a:t>
            </a:r>
          </a:p>
        </p:txBody>
      </p:sp>
      <p:sp>
        <p:nvSpPr>
          <p:cNvPr id="20" name="Pfeil nach rechts 19">
            <a:extLst>
              <a:ext uri="{FF2B5EF4-FFF2-40B4-BE49-F238E27FC236}">
                <a16:creationId xmlns:a16="http://schemas.microsoft.com/office/drawing/2014/main" id="{2264ABE5-866E-5CCD-6427-9DD59F914D02}"/>
              </a:ext>
            </a:extLst>
          </p:cNvPr>
          <p:cNvSpPr/>
          <p:nvPr/>
        </p:nvSpPr>
        <p:spPr bwMode="auto">
          <a:xfrm>
            <a:off x="5015880" y="4975433"/>
            <a:ext cx="729535" cy="628709"/>
          </a:xfrm>
          <a:prstGeom prst="rightArrow">
            <a:avLst/>
          </a:prstGeom>
          <a:solidFill>
            <a:srgbClr val="C9C2D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l"/>
            <a:endParaRPr lang="de-DE" sz="1800" dirty="0" err="1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83F0C01-B068-0D07-209F-5F0ACAAF8A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247"/>
          <a:stretch>
            <a:fillRect/>
          </a:stretch>
        </p:blipFill>
        <p:spPr>
          <a:xfrm>
            <a:off x="5944004" y="3701381"/>
            <a:ext cx="6082618" cy="22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9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6EF5FE7-0CB4-ECD4-ABA0-043C32EC9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AI-Agent – Schaubild anstatt Text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C11733-69BA-6A0D-9DD4-5233DC73D4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Open HOURS – AI und PLM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05F19C-D5D9-06F5-07F0-FDE174C65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A1EDDE3-E12E-B751-D5E8-7905C110FBB1}"/>
              </a:ext>
            </a:extLst>
          </p:cNvPr>
          <p:cNvSpPr/>
          <p:nvPr/>
        </p:nvSpPr>
        <p:spPr bwMode="auto">
          <a:xfrm>
            <a:off x="623392" y="1340768"/>
            <a:ext cx="914400" cy="482352"/>
          </a:xfrm>
          <a:prstGeom prst="rect">
            <a:avLst/>
          </a:prstGeom>
          <a:solidFill>
            <a:srgbClr val="C9C2D5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800" dirty="0"/>
              <a:t>Fahrrad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549483E-F5AB-B6C6-3241-D92A5BA9EE7D}"/>
              </a:ext>
            </a:extLst>
          </p:cNvPr>
          <p:cNvSpPr/>
          <p:nvPr/>
        </p:nvSpPr>
        <p:spPr bwMode="auto">
          <a:xfrm>
            <a:off x="1941240" y="2060848"/>
            <a:ext cx="770384" cy="482352"/>
          </a:xfrm>
          <a:prstGeom prst="rect">
            <a:avLst/>
          </a:prstGeom>
          <a:solidFill>
            <a:srgbClr val="C9C2D5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800" dirty="0"/>
              <a:t>Gabel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BAFDBF-5D12-7CFE-FA79-783DD582513C}"/>
              </a:ext>
            </a:extLst>
          </p:cNvPr>
          <p:cNvSpPr/>
          <p:nvPr/>
        </p:nvSpPr>
        <p:spPr bwMode="auto">
          <a:xfrm>
            <a:off x="1941240" y="2708920"/>
            <a:ext cx="1130424" cy="482352"/>
          </a:xfrm>
          <a:prstGeom prst="rect">
            <a:avLst/>
          </a:prstGeom>
          <a:solidFill>
            <a:srgbClr val="C9C2D5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800" dirty="0"/>
              <a:t>Rahmen-komplett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FF4EE0F-38ED-9B39-5EA0-392C504C71ED}"/>
              </a:ext>
            </a:extLst>
          </p:cNvPr>
          <p:cNvSpPr/>
          <p:nvPr/>
        </p:nvSpPr>
        <p:spPr bwMode="auto">
          <a:xfrm>
            <a:off x="3294584" y="3438195"/>
            <a:ext cx="1001216" cy="482352"/>
          </a:xfrm>
          <a:prstGeom prst="rect">
            <a:avLst/>
          </a:prstGeom>
          <a:solidFill>
            <a:srgbClr val="C9C2D5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800" dirty="0"/>
              <a:t>Bremse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9394AB8-1975-3569-6B5F-18AFED62CADD}"/>
              </a:ext>
            </a:extLst>
          </p:cNvPr>
          <p:cNvSpPr/>
          <p:nvPr/>
        </p:nvSpPr>
        <p:spPr bwMode="auto">
          <a:xfrm>
            <a:off x="3309392" y="4092082"/>
            <a:ext cx="1001216" cy="482352"/>
          </a:xfrm>
          <a:prstGeom prst="rect">
            <a:avLst/>
          </a:prstGeom>
          <a:solidFill>
            <a:srgbClr val="C9C2D5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800" dirty="0"/>
              <a:t>Rahmen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99E2CC7-F48B-14E4-DCCF-697DECB22056}"/>
              </a:ext>
            </a:extLst>
          </p:cNvPr>
          <p:cNvSpPr/>
          <p:nvPr/>
        </p:nvSpPr>
        <p:spPr bwMode="auto">
          <a:xfrm>
            <a:off x="1869232" y="4941168"/>
            <a:ext cx="842392" cy="482352"/>
          </a:xfrm>
          <a:prstGeom prst="rect">
            <a:avLst/>
          </a:prstGeom>
          <a:solidFill>
            <a:srgbClr val="C9C2D5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800" dirty="0"/>
              <a:t>Sattel</a:t>
            </a:r>
          </a:p>
        </p:txBody>
      </p:sp>
      <p:cxnSp>
        <p:nvCxnSpPr>
          <p:cNvPr id="13" name="Gewinkelte Verbindung 12">
            <a:extLst>
              <a:ext uri="{FF2B5EF4-FFF2-40B4-BE49-F238E27FC236}">
                <a16:creationId xmlns:a16="http://schemas.microsoft.com/office/drawing/2014/main" id="{21CFF4E6-3615-54BD-1B5B-2666FD534C24}"/>
              </a:ext>
            </a:extLst>
          </p:cNvPr>
          <p:cNvCxnSpPr>
            <a:cxnSpLocks/>
            <a:stCxn id="6" idx="2"/>
            <a:endCxn id="7" idx="1"/>
          </p:cNvCxnSpPr>
          <p:nvPr/>
        </p:nvCxnSpPr>
        <p:spPr>
          <a:xfrm rot="16200000" flipH="1">
            <a:off x="1271464" y="1632248"/>
            <a:ext cx="478904" cy="86064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winkelte Verbindung 13">
            <a:extLst>
              <a:ext uri="{FF2B5EF4-FFF2-40B4-BE49-F238E27FC236}">
                <a16:creationId xmlns:a16="http://schemas.microsoft.com/office/drawing/2014/main" id="{ABEFB2B0-78F5-9E1D-B175-6B83E6F2266D}"/>
              </a:ext>
            </a:extLst>
          </p:cNvPr>
          <p:cNvCxnSpPr>
            <a:cxnSpLocks/>
            <a:stCxn id="6" idx="2"/>
            <a:endCxn id="8" idx="1"/>
          </p:cNvCxnSpPr>
          <p:nvPr/>
        </p:nvCxnSpPr>
        <p:spPr>
          <a:xfrm rot="16200000" flipH="1">
            <a:off x="947428" y="1956284"/>
            <a:ext cx="1126976" cy="86064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>
            <a:extLst>
              <a:ext uri="{FF2B5EF4-FFF2-40B4-BE49-F238E27FC236}">
                <a16:creationId xmlns:a16="http://schemas.microsoft.com/office/drawing/2014/main" id="{9D20A345-2D06-0977-4D97-1C2A1D47DF77}"/>
              </a:ext>
            </a:extLst>
          </p:cNvPr>
          <p:cNvCxnSpPr>
            <a:cxnSpLocks/>
            <a:stCxn id="8" idx="2"/>
            <a:endCxn id="9" idx="1"/>
          </p:cNvCxnSpPr>
          <p:nvPr/>
        </p:nvCxnSpPr>
        <p:spPr>
          <a:xfrm rot="16200000" flipH="1">
            <a:off x="2656469" y="3041255"/>
            <a:ext cx="488099" cy="7881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>
            <a:extLst>
              <a:ext uri="{FF2B5EF4-FFF2-40B4-BE49-F238E27FC236}">
                <a16:creationId xmlns:a16="http://schemas.microsoft.com/office/drawing/2014/main" id="{DA65074F-C80B-5995-4374-C007879879EC}"/>
              </a:ext>
            </a:extLst>
          </p:cNvPr>
          <p:cNvCxnSpPr>
            <a:cxnSpLocks/>
            <a:stCxn id="8" idx="2"/>
            <a:endCxn id="10" idx="1"/>
          </p:cNvCxnSpPr>
          <p:nvPr/>
        </p:nvCxnSpPr>
        <p:spPr>
          <a:xfrm rot="16200000" flipH="1">
            <a:off x="2336929" y="3360795"/>
            <a:ext cx="1141986" cy="802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>
            <a:extLst>
              <a:ext uri="{FF2B5EF4-FFF2-40B4-BE49-F238E27FC236}">
                <a16:creationId xmlns:a16="http://schemas.microsoft.com/office/drawing/2014/main" id="{E68D9D22-6775-6FE9-6D12-BD5EF2CE7B02}"/>
              </a:ext>
            </a:extLst>
          </p:cNvPr>
          <p:cNvCxnSpPr>
            <a:cxnSpLocks/>
            <a:stCxn id="6" idx="2"/>
            <a:endCxn id="11" idx="1"/>
          </p:cNvCxnSpPr>
          <p:nvPr/>
        </p:nvCxnSpPr>
        <p:spPr>
          <a:xfrm rot="16200000" flipH="1">
            <a:off x="-204700" y="3108412"/>
            <a:ext cx="3359224" cy="7886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3D0BA20B-037D-EF9C-4C86-DFE4585CEC81}"/>
              </a:ext>
            </a:extLst>
          </p:cNvPr>
          <p:cNvSpPr txBox="1"/>
          <p:nvPr/>
        </p:nvSpPr>
        <p:spPr>
          <a:xfrm>
            <a:off x="1261492" y="2092790"/>
            <a:ext cx="504056" cy="3693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800" dirty="0"/>
              <a:t>10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0D748BF-1405-6441-CEF1-9EB5C12372C1}"/>
              </a:ext>
            </a:extLst>
          </p:cNvPr>
          <p:cNvSpPr txBox="1"/>
          <p:nvPr/>
        </p:nvSpPr>
        <p:spPr>
          <a:xfrm>
            <a:off x="1258888" y="2746988"/>
            <a:ext cx="504056" cy="3693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800" dirty="0"/>
              <a:t>30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342EB76-1C82-E98E-20C3-214030486DAB}"/>
              </a:ext>
            </a:extLst>
          </p:cNvPr>
          <p:cNvSpPr txBox="1"/>
          <p:nvPr/>
        </p:nvSpPr>
        <p:spPr>
          <a:xfrm>
            <a:off x="1258888" y="4986740"/>
            <a:ext cx="504056" cy="3693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800" dirty="0"/>
              <a:t>20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E3DF2D5-9EE9-60D6-4A01-10255EBC6578}"/>
              </a:ext>
            </a:extLst>
          </p:cNvPr>
          <p:cNvSpPr txBox="1"/>
          <p:nvPr/>
        </p:nvSpPr>
        <p:spPr>
          <a:xfrm>
            <a:off x="2702801" y="3475508"/>
            <a:ext cx="504056" cy="3693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800" dirty="0"/>
              <a:t>10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92A83E9-CF4E-E59F-E5E6-0421E00C7A24}"/>
              </a:ext>
            </a:extLst>
          </p:cNvPr>
          <p:cNvSpPr txBox="1"/>
          <p:nvPr/>
        </p:nvSpPr>
        <p:spPr>
          <a:xfrm>
            <a:off x="2702801" y="4102615"/>
            <a:ext cx="504056" cy="3693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800" dirty="0"/>
              <a:t>20</a:t>
            </a:r>
          </a:p>
        </p:txBody>
      </p:sp>
      <p:sp>
        <p:nvSpPr>
          <p:cNvPr id="2" name="Pfeil nach rechts 1">
            <a:extLst>
              <a:ext uri="{FF2B5EF4-FFF2-40B4-BE49-F238E27FC236}">
                <a16:creationId xmlns:a16="http://schemas.microsoft.com/office/drawing/2014/main" id="{D4363C32-5CC3-93D5-B197-78A526C91FC9}"/>
              </a:ext>
            </a:extLst>
          </p:cNvPr>
          <p:cNvSpPr/>
          <p:nvPr/>
        </p:nvSpPr>
        <p:spPr bwMode="auto">
          <a:xfrm>
            <a:off x="4822644" y="3237571"/>
            <a:ext cx="729535" cy="628709"/>
          </a:xfrm>
          <a:prstGeom prst="rightArrow">
            <a:avLst/>
          </a:prstGeom>
          <a:solidFill>
            <a:srgbClr val="C9C2D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l"/>
            <a:endParaRPr lang="de-DE" sz="1800" dirty="0" err="1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90E23FA-8256-F965-8021-25DB941218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082"/>
          <a:stretch>
            <a:fillRect/>
          </a:stretch>
        </p:blipFill>
        <p:spPr>
          <a:xfrm>
            <a:off x="5750768" y="1963519"/>
            <a:ext cx="6159018" cy="22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96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725D2-38D5-36D1-55B0-4E0AF9C78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1269CB-2EC0-13E8-777D-389C9981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AI-Agent: Architektur und Design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257689-6862-2F13-CB1C-94EA088A70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Open HOURS – AI und PLM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7783A8-1D08-BD90-DCD2-92310EB8D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17</a:t>
            </a:fld>
            <a:endParaRPr lang="de-CH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EFB9EDE-6CD5-9A60-6087-0D9C14D6923E}"/>
              </a:ext>
            </a:extLst>
          </p:cNvPr>
          <p:cNvGrpSpPr/>
          <p:nvPr/>
        </p:nvGrpSpPr>
        <p:grpSpPr>
          <a:xfrm rot="10800000">
            <a:off x="525836" y="1645134"/>
            <a:ext cx="519979" cy="3833767"/>
            <a:chOff x="525836" y="1645134"/>
            <a:chExt cx="519979" cy="3833767"/>
          </a:xfrm>
        </p:grpSpPr>
        <p:sp>
          <p:nvSpPr>
            <p:cNvPr id="6" name="Rechtwinkliges Dreieck 5">
              <a:extLst>
                <a:ext uri="{FF2B5EF4-FFF2-40B4-BE49-F238E27FC236}">
                  <a16:creationId xmlns:a16="http://schemas.microsoft.com/office/drawing/2014/main" id="{BB41215D-EAE8-A344-15AF-530A01610E7B}"/>
                </a:ext>
              </a:extLst>
            </p:cNvPr>
            <p:cNvSpPr/>
            <p:nvPr/>
          </p:nvSpPr>
          <p:spPr bwMode="auto">
            <a:xfrm rot="5400000">
              <a:off x="-1081960" y="3252930"/>
              <a:ext cx="3719647" cy="504056"/>
            </a:xfrm>
            <a:prstGeom prst="rtTriangle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/>
            </a:p>
          </p:txBody>
        </p:sp>
        <p:sp>
          <p:nvSpPr>
            <p:cNvPr id="2" name="Rechtwinkliges Dreieck 1">
              <a:extLst>
                <a:ext uri="{FF2B5EF4-FFF2-40B4-BE49-F238E27FC236}">
                  <a16:creationId xmlns:a16="http://schemas.microsoft.com/office/drawing/2014/main" id="{2E9B29B2-3B04-0A3F-9C5F-ED1035A331CF}"/>
                </a:ext>
              </a:extLst>
            </p:cNvPr>
            <p:cNvSpPr/>
            <p:nvPr/>
          </p:nvSpPr>
          <p:spPr bwMode="auto">
            <a:xfrm rot="16200000">
              <a:off x="-1066037" y="3367050"/>
              <a:ext cx="3719647" cy="50405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/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B00C2626-D6FF-75DB-4926-C0C5854E7913}"/>
              </a:ext>
            </a:extLst>
          </p:cNvPr>
          <p:cNvCxnSpPr>
            <a:cxnSpLocks/>
          </p:cNvCxnSpPr>
          <p:nvPr/>
        </p:nvCxnSpPr>
        <p:spPr>
          <a:xfrm>
            <a:off x="493668" y="3429000"/>
            <a:ext cx="576000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B4493B4B-8CBA-DC07-DF30-4D5250A6C055}"/>
              </a:ext>
            </a:extLst>
          </p:cNvPr>
          <p:cNvCxnSpPr/>
          <p:nvPr/>
        </p:nvCxnSpPr>
        <p:spPr>
          <a:xfrm flipV="1">
            <a:off x="787728" y="2420888"/>
            <a:ext cx="0" cy="86409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27B39F3-FBBF-1B91-9613-C62DB883F5BE}"/>
              </a:ext>
            </a:extLst>
          </p:cNvPr>
          <p:cNvCxnSpPr>
            <a:cxnSpLocks/>
          </p:cNvCxnSpPr>
          <p:nvPr/>
        </p:nvCxnSpPr>
        <p:spPr>
          <a:xfrm flipH="1">
            <a:off x="787728" y="3573016"/>
            <a:ext cx="0" cy="86409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0BD4F26D-A2C2-EB09-F3AB-6DDAEB424CFC}"/>
              </a:ext>
            </a:extLst>
          </p:cNvPr>
          <p:cNvCxnSpPr/>
          <p:nvPr/>
        </p:nvCxnSpPr>
        <p:spPr>
          <a:xfrm>
            <a:off x="1343472" y="3429000"/>
            <a:ext cx="10081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532ACBA8-1789-1F83-72F6-1905196BFD6C}"/>
              </a:ext>
            </a:extLst>
          </p:cNvPr>
          <p:cNvSpPr txBox="1"/>
          <p:nvPr/>
        </p:nvSpPr>
        <p:spPr>
          <a:xfrm>
            <a:off x="1691799" y="157458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800" b="1" dirty="0"/>
              <a:t>Deterministisch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D20623F-AAD5-A00D-16DC-CA6E1D8C6E64}"/>
              </a:ext>
            </a:extLst>
          </p:cNvPr>
          <p:cNvSpPr txBox="1"/>
          <p:nvPr/>
        </p:nvSpPr>
        <p:spPr>
          <a:xfrm>
            <a:off x="1691799" y="37170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800" b="1" dirty="0"/>
              <a:t>Probabilistisch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4DEDF5B-14F6-9CB2-BB1C-6E6115269357}"/>
              </a:ext>
            </a:extLst>
          </p:cNvPr>
          <p:cNvCxnSpPr/>
          <p:nvPr/>
        </p:nvCxnSpPr>
        <p:spPr>
          <a:xfrm>
            <a:off x="1703672" y="3284984"/>
            <a:ext cx="180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5C37AF58-3AC5-60C4-E72E-4B926AF478CA}"/>
              </a:ext>
            </a:extLst>
          </p:cNvPr>
          <p:cNvCxnSpPr>
            <a:cxnSpLocks/>
          </p:cNvCxnSpPr>
          <p:nvPr/>
        </p:nvCxnSpPr>
        <p:spPr>
          <a:xfrm rot="16200000">
            <a:off x="1133799" y="2726984"/>
            <a:ext cx="111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BA23FB59-3892-E5C4-2C8C-1F26DE3AD649}"/>
              </a:ext>
            </a:extLst>
          </p:cNvPr>
          <p:cNvCxnSpPr/>
          <p:nvPr/>
        </p:nvCxnSpPr>
        <p:spPr>
          <a:xfrm>
            <a:off x="1691799" y="5451190"/>
            <a:ext cx="180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05429AF5-4DF1-95CD-DB9B-DA661AF4AC71}"/>
              </a:ext>
            </a:extLst>
          </p:cNvPr>
          <p:cNvCxnSpPr>
            <a:cxnSpLocks/>
          </p:cNvCxnSpPr>
          <p:nvPr/>
        </p:nvCxnSpPr>
        <p:spPr>
          <a:xfrm rot="16200000">
            <a:off x="1121926" y="4893190"/>
            <a:ext cx="111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hteck 32">
            <a:extLst>
              <a:ext uri="{FF2B5EF4-FFF2-40B4-BE49-F238E27FC236}">
                <a16:creationId xmlns:a16="http://schemas.microsoft.com/office/drawing/2014/main" id="{5AEA818B-2DBC-EB7D-A0BA-E5E06EA3E13A}"/>
              </a:ext>
            </a:extLst>
          </p:cNvPr>
          <p:cNvSpPr/>
          <p:nvPr/>
        </p:nvSpPr>
        <p:spPr bwMode="auto">
          <a:xfrm>
            <a:off x="1742012" y="2386359"/>
            <a:ext cx="792075" cy="864095"/>
          </a:xfrm>
          <a:prstGeom prst="rect">
            <a:avLst/>
          </a:prstGeom>
          <a:solidFill>
            <a:schemeClr val="tx1">
              <a:lumMod val="25000"/>
              <a:lumOff val="75000"/>
              <a:alpha val="49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CH" sz="2400" b="1" dirty="0"/>
              <a:t>1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BB0513E2-60E4-0C9F-16CB-710C96F9C8C2}"/>
              </a:ext>
            </a:extLst>
          </p:cNvPr>
          <p:cNvSpPr/>
          <p:nvPr/>
        </p:nvSpPr>
        <p:spPr bwMode="auto">
          <a:xfrm>
            <a:off x="2562924" y="2386359"/>
            <a:ext cx="792075" cy="864095"/>
          </a:xfrm>
          <a:prstGeom prst="rect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CH" sz="2400" b="1" dirty="0"/>
              <a:t>2</a:t>
            </a:r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91927FAE-4A4D-3EB4-A091-EFCEB2EB565A}"/>
              </a:ext>
            </a:extLst>
          </p:cNvPr>
          <p:cNvSpPr/>
          <p:nvPr/>
        </p:nvSpPr>
        <p:spPr bwMode="auto">
          <a:xfrm>
            <a:off x="1829233" y="4735535"/>
            <a:ext cx="969607" cy="667354"/>
          </a:xfrm>
          <a:custGeom>
            <a:avLst/>
            <a:gdLst>
              <a:gd name="connsiteX0" fmla="*/ 0 w 2851150"/>
              <a:gd name="connsiteY0" fmla="*/ 1444626 h 1444626"/>
              <a:gd name="connsiteX1" fmla="*/ 1425575 w 2851150"/>
              <a:gd name="connsiteY1" fmla="*/ 1 h 1444626"/>
              <a:gd name="connsiteX2" fmla="*/ 2851150 w 2851150"/>
              <a:gd name="connsiteY2" fmla="*/ 1438276 h 144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1150" h="1444626">
                <a:moveTo>
                  <a:pt x="0" y="1444626"/>
                </a:moveTo>
                <a:cubicBezTo>
                  <a:pt x="475191" y="722842"/>
                  <a:pt x="950383" y="1059"/>
                  <a:pt x="1425575" y="1"/>
                </a:cubicBezTo>
                <a:cubicBezTo>
                  <a:pt x="1900767" y="-1057"/>
                  <a:pt x="2375958" y="718609"/>
                  <a:pt x="2851150" y="1438276"/>
                </a:cubicBezTo>
              </a:path>
            </a:pathLst>
          </a:custGeom>
          <a:solidFill>
            <a:schemeClr val="bg2">
              <a:lumMod val="60000"/>
              <a:lumOff val="40000"/>
              <a:alpha val="49000"/>
            </a:schemeClr>
          </a:solidFill>
          <a:ln w="9525">
            <a:solidFill>
              <a:schemeClr val="tx1">
                <a:lumMod val="25000"/>
                <a:lumOff val="75000"/>
              </a:schemeClr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r>
              <a:rPr lang="de-CH" sz="2400" b="1" dirty="0"/>
              <a:t>1</a:t>
            </a:r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261197C5-3FA0-5F86-F23C-75CFC82E21C4}"/>
              </a:ext>
            </a:extLst>
          </p:cNvPr>
          <p:cNvSpPr/>
          <p:nvPr/>
        </p:nvSpPr>
        <p:spPr bwMode="auto">
          <a:xfrm>
            <a:off x="2333349" y="4735535"/>
            <a:ext cx="969607" cy="667354"/>
          </a:xfrm>
          <a:custGeom>
            <a:avLst/>
            <a:gdLst>
              <a:gd name="connsiteX0" fmla="*/ 0 w 2851150"/>
              <a:gd name="connsiteY0" fmla="*/ 1444626 h 1444626"/>
              <a:gd name="connsiteX1" fmla="*/ 1425575 w 2851150"/>
              <a:gd name="connsiteY1" fmla="*/ 1 h 1444626"/>
              <a:gd name="connsiteX2" fmla="*/ 2851150 w 2851150"/>
              <a:gd name="connsiteY2" fmla="*/ 1438276 h 144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1150" h="1444626">
                <a:moveTo>
                  <a:pt x="0" y="1444626"/>
                </a:moveTo>
                <a:cubicBezTo>
                  <a:pt x="475191" y="722842"/>
                  <a:pt x="950383" y="1059"/>
                  <a:pt x="1425575" y="1"/>
                </a:cubicBezTo>
                <a:cubicBezTo>
                  <a:pt x="1900767" y="-1057"/>
                  <a:pt x="2375958" y="718609"/>
                  <a:pt x="2851150" y="1438276"/>
                </a:cubicBezTo>
              </a:path>
            </a:pathLst>
          </a:custGeom>
          <a:solidFill>
            <a:schemeClr val="bg2">
              <a:lumMod val="20000"/>
              <a:lumOff val="80000"/>
              <a:alpha val="49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r>
              <a:rPr lang="de-CH" sz="2400" b="1" dirty="0"/>
              <a:t>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437BFB-B2D6-B34C-36F8-FC1EE0AAFB1B}"/>
              </a:ext>
            </a:extLst>
          </p:cNvPr>
          <p:cNvSpPr txBox="1"/>
          <p:nvPr/>
        </p:nvSpPr>
        <p:spPr>
          <a:xfrm>
            <a:off x="3852600" y="1018471"/>
            <a:ext cx="4365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Pro: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Vollständig nachvollziehbare Abläufe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Wiederholbarkeit und </a:t>
            </a:r>
            <a:r>
              <a:rPr lang="de-CH" dirty="0" err="1"/>
              <a:t>Auditierbarkeit</a:t>
            </a:r>
            <a:r>
              <a:rPr lang="de-CH" dirty="0"/>
              <a:t> garantiert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Ideal für regulierte oder sicherheitsrelevante Domänen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Stabil und gut integrierbar in bestehende Systeme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Minimales Risiko ungewollter Entscheidungen</a:t>
            </a:r>
          </a:p>
          <a:p>
            <a:pPr algn="l"/>
            <a:endParaRPr lang="de-DE" dirty="0" err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18075F-6173-5B97-A9EC-0A1CCA2B554E}"/>
              </a:ext>
            </a:extLst>
          </p:cNvPr>
          <p:cNvSpPr txBox="1"/>
          <p:nvPr/>
        </p:nvSpPr>
        <p:spPr>
          <a:xfrm>
            <a:off x="8244940" y="1018471"/>
            <a:ext cx="39377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Contra: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Geringe Flexibilität bei unvorhergesehenen Fällen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Hoher Implementierungs- und Pflegeaufwand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Schwierig, bei neuen Aufgaben zu adaptieren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„Starr“ im Vergleich zu lernenden Systemen</a:t>
            </a:r>
          </a:p>
          <a:p>
            <a:pPr algn="l"/>
            <a:endParaRPr lang="de-DE" dirty="0" err="1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410C84-BE0B-FF7C-B372-1A6380BA222C}"/>
              </a:ext>
            </a:extLst>
          </p:cNvPr>
          <p:cNvSpPr txBox="1"/>
          <p:nvPr/>
        </p:nvSpPr>
        <p:spPr>
          <a:xfrm>
            <a:off x="3852600" y="3573016"/>
            <a:ext cx="43431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Pro: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Sehr flexibel, reagiert auf neue Situationen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Kann unvollständige oder unscharfe Eingaben interpretieren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Schnell prototypisch umsetzbar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Ideal bei unstrukturierten, explorativen Aufgaben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Lernfähig durch Prompt- und Kontext-Optimierung</a:t>
            </a:r>
          </a:p>
          <a:p>
            <a:pPr algn="l"/>
            <a:endParaRPr lang="de-DE" dirty="0" err="1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AFEDBA5-90CE-EF2B-D89A-5B5F06CE89CD}"/>
              </a:ext>
            </a:extLst>
          </p:cNvPr>
          <p:cNvSpPr txBox="1"/>
          <p:nvPr/>
        </p:nvSpPr>
        <p:spPr>
          <a:xfrm>
            <a:off x="8244940" y="3573016"/>
            <a:ext cx="3801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Contra: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Weniger transparent und schwer </a:t>
            </a:r>
            <a:r>
              <a:rPr lang="de-CH" dirty="0" err="1"/>
              <a:t>auditierbar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Ergebnisse nicht immer reproduzierbar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Abhängig von Kontextqualität und </a:t>
            </a:r>
            <a:r>
              <a:rPr lang="de-CH" dirty="0" err="1"/>
              <a:t>Promptgestaltung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Risiko von „Halluzinationen“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Begrenzte Steuerbarkeit bei sicherheitskritischen Prozessen</a:t>
            </a:r>
          </a:p>
          <a:p>
            <a:pPr algn="l"/>
            <a:endParaRPr lang="de-DE" dirty="0" err="1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C9777AD-702C-21D5-4735-AF0E70C9C2BC}"/>
              </a:ext>
            </a:extLst>
          </p:cNvPr>
          <p:cNvCxnSpPr>
            <a:cxnSpLocks/>
          </p:cNvCxnSpPr>
          <p:nvPr/>
        </p:nvCxnSpPr>
        <p:spPr>
          <a:xfrm flipV="1">
            <a:off x="7498324" y="3141140"/>
            <a:ext cx="829924" cy="76055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01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3" grpId="0" animBg="1"/>
      <p:bldP spid="34" grpId="0" animBg="1"/>
      <p:bldP spid="40" grpId="0" animBg="1"/>
      <p:bldP spid="41" grpId="0" animBg="1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55D69-3D0D-D0DA-0A29-8DF2734D7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522DF3D-B581-6596-3F78-4876FF8BB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AI-Agent: Klar abgegrenzte Verantwortlichkeiten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CC9DC3-80F9-860E-DC97-1121303214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Open HOURS – AI und PLM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E929B8-4896-14EF-84F6-700765A7C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F7BF1079-A4C5-D1D6-7E90-0564491CE923}"/>
              </a:ext>
            </a:extLst>
          </p:cNvPr>
          <p:cNvSpPr/>
          <p:nvPr/>
        </p:nvSpPr>
        <p:spPr bwMode="auto">
          <a:xfrm>
            <a:off x="420713" y="1788484"/>
            <a:ext cx="3096343" cy="504056"/>
          </a:xfrm>
          <a:prstGeom prst="round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800" dirty="0"/>
              <a:t>Teile erstellen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45ECD7A-FAB6-DC61-55D8-3950DD8317AD}"/>
              </a:ext>
            </a:extLst>
          </p:cNvPr>
          <p:cNvSpPr/>
          <p:nvPr/>
        </p:nvSpPr>
        <p:spPr bwMode="auto">
          <a:xfrm>
            <a:off x="420713" y="2472070"/>
            <a:ext cx="3096343" cy="504056"/>
          </a:xfrm>
          <a:prstGeom prst="round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800" dirty="0"/>
              <a:t>Relevante Teile auschecken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0CFDA66B-8A17-CB3B-838E-99418DF3B543}"/>
              </a:ext>
            </a:extLst>
          </p:cNvPr>
          <p:cNvSpPr/>
          <p:nvPr/>
        </p:nvSpPr>
        <p:spPr bwMode="auto">
          <a:xfrm>
            <a:off x="420713" y="3155656"/>
            <a:ext cx="3096342" cy="504056"/>
          </a:xfrm>
          <a:prstGeom prst="round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800" dirty="0"/>
              <a:t>Positionen ergänzen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C55EED9F-92DB-7748-7301-EE99E120A2BB}"/>
              </a:ext>
            </a:extLst>
          </p:cNvPr>
          <p:cNvSpPr/>
          <p:nvPr/>
        </p:nvSpPr>
        <p:spPr bwMode="auto">
          <a:xfrm>
            <a:off x="420712" y="3839242"/>
            <a:ext cx="3082999" cy="504056"/>
          </a:xfrm>
          <a:prstGeom prst="round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800" dirty="0"/>
              <a:t>Ausgecheckte Teile einchecken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9FD9A70-BE65-F102-F7AF-B622A6417A93}"/>
              </a:ext>
            </a:extLst>
          </p:cNvPr>
          <p:cNvSpPr txBox="1"/>
          <p:nvPr/>
        </p:nvSpPr>
        <p:spPr>
          <a:xfrm>
            <a:off x="3865364" y="1649223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CH"/>
            </a:defPPr>
            <a:lvl1pPr>
              <a:defRPr b="1" i="1"/>
            </a:lvl1pPr>
          </a:lstStyle>
          <a:p>
            <a:r>
              <a:rPr lang="de-DE" dirty="0"/>
              <a:t>Prompt: </a:t>
            </a:r>
          </a:p>
          <a:p>
            <a:r>
              <a:rPr lang="de-DE" b="0" dirty="0"/>
              <a:t>Erstelle Stückliste…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2EF2FE9-F9D2-55BD-5544-269877082320}"/>
              </a:ext>
            </a:extLst>
          </p:cNvPr>
          <p:cNvCxnSpPr>
            <a:cxnSpLocks/>
            <a:stCxn id="95" idx="1"/>
            <a:endCxn id="7" idx="3"/>
          </p:cNvCxnSpPr>
          <p:nvPr/>
        </p:nvCxnSpPr>
        <p:spPr>
          <a:xfrm flipH="1" flipV="1">
            <a:off x="3517056" y="2040512"/>
            <a:ext cx="425815" cy="594934"/>
          </a:xfrm>
          <a:prstGeom prst="straightConnector1">
            <a:avLst/>
          </a:prstGeom>
          <a:ln w="15875">
            <a:solidFill>
              <a:srgbClr val="A5A5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46E636A2-A776-9BBF-B722-774989B14332}"/>
              </a:ext>
            </a:extLst>
          </p:cNvPr>
          <p:cNvSpPr/>
          <p:nvPr/>
        </p:nvSpPr>
        <p:spPr bwMode="auto">
          <a:xfrm>
            <a:off x="6861006" y="1737613"/>
            <a:ext cx="3456383" cy="504056"/>
          </a:xfrm>
          <a:prstGeom prst="round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800" dirty="0"/>
              <a:t>Teile erstellen</a:t>
            </a: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50AC1F90-5D24-535E-9EEE-A61A68AD3131}"/>
              </a:ext>
            </a:extLst>
          </p:cNvPr>
          <p:cNvSpPr/>
          <p:nvPr/>
        </p:nvSpPr>
        <p:spPr bwMode="auto">
          <a:xfrm>
            <a:off x="6861006" y="3071381"/>
            <a:ext cx="3456383" cy="504056"/>
          </a:xfrm>
          <a:prstGeom prst="roundRect">
            <a:avLst/>
          </a:prstGeom>
          <a:noFill/>
          <a:ln w="31750">
            <a:solidFill>
              <a:srgbClr val="002060"/>
            </a:solidFill>
            <a:headEnd/>
            <a:tailE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800" dirty="0">
                <a:solidFill>
                  <a:schemeClr val="tx1"/>
                </a:solidFill>
              </a:rPr>
              <a:t>Relevante Teile auschecken</a:t>
            </a: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3E8409B2-135B-E5E4-83AB-3F8B1E8E39E8}"/>
              </a:ext>
            </a:extLst>
          </p:cNvPr>
          <p:cNvSpPr/>
          <p:nvPr/>
        </p:nvSpPr>
        <p:spPr bwMode="auto">
          <a:xfrm>
            <a:off x="6844610" y="3742119"/>
            <a:ext cx="3472779" cy="504056"/>
          </a:xfrm>
          <a:prstGeom prst="roundRect">
            <a:avLst/>
          </a:prstGeom>
          <a:noFill/>
          <a:ln w="31750">
            <a:solidFill>
              <a:srgbClr val="002060"/>
            </a:solidFill>
            <a:headEnd/>
            <a:tailE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800" dirty="0">
                <a:solidFill>
                  <a:schemeClr val="tx1"/>
                </a:solidFill>
              </a:rPr>
              <a:t>Positionen ergänzen</a:t>
            </a: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9ADC02C0-AC0F-C126-FB2D-5CAAC580ED8B}"/>
              </a:ext>
            </a:extLst>
          </p:cNvPr>
          <p:cNvSpPr/>
          <p:nvPr/>
        </p:nvSpPr>
        <p:spPr bwMode="auto">
          <a:xfrm>
            <a:off x="6857954" y="4412858"/>
            <a:ext cx="3431134" cy="504056"/>
          </a:xfrm>
          <a:prstGeom prst="roundRect">
            <a:avLst/>
          </a:prstGeom>
          <a:noFill/>
          <a:ln w="31750">
            <a:solidFill>
              <a:srgbClr val="002060"/>
            </a:solidFill>
            <a:headEnd/>
            <a:tailE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800" dirty="0">
                <a:solidFill>
                  <a:schemeClr val="tx1"/>
                </a:solidFill>
              </a:rPr>
              <a:t>Ausgecheckte </a:t>
            </a:r>
            <a:r>
              <a:rPr lang="de-DE" sz="1800">
                <a:solidFill>
                  <a:schemeClr val="tx1"/>
                </a:solidFill>
              </a:rPr>
              <a:t>Teile einchecken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9746CD68-3401-CE9F-8475-37338EA5489B}"/>
              </a:ext>
            </a:extLst>
          </p:cNvPr>
          <p:cNvSpPr/>
          <p:nvPr/>
        </p:nvSpPr>
        <p:spPr bwMode="auto">
          <a:xfrm>
            <a:off x="6861006" y="2400643"/>
            <a:ext cx="3456383" cy="504056"/>
          </a:xfrm>
          <a:prstGeom prst="round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800" dirty="0">
                <a:solidFill>
                  <a:schemeClr val="dk1"/>
                </a:solidFill>
              </a:rPr>
              <a:t>Stückliste erstellen </a:t>
            </a:r>
            <a:r>
              <a:rPr lang="de-DE" sz="1800">
                <a:solidFill>
                  <a:schemeClr val="dk1"/>
                </a:solidFill>
              </a:rPr>
              <a:t>/ ändern</a:t>
            </a:r>
            <a:endParaRPr lang="de-DE" sz="1800" dirty="0">
              <a:solidFill>
                <a:schemeClr val="dk1"/>
              </a:solidFill>
            </a:endParaRP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80812C55-9FC6-90B1-9DF6-F64CAEDC9CD8}"/>
              </a:ext>
            </a:extLst>
          </p:cNvPr>
          <p:cNvCxnSpPr>
            <a:cxnSpLocks/>
            <a:stCxn id="95" idx="1"/>
            <a:endCxn id="8" idx="3"/>
          </p:cNvCxnSpPr>
          <p:nvPr/>
        </p:nvCxnSpPr>
        <p:spPr>
          <a:xfrm flipH="1">
            <a:off x="3517056" y="2635446"/>
            <a:ext cx="425815" cy="88652"/>
          </a:xfrm>
          <a:prstGeom prst="straightConnector1">
            <a:avLst/>
          </a:prstGeom>
          <a:ln w="15875">
            <a:solidFill>
              <a:srgbClr val="A5A5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DF821722-1F52-E02A-3BDF-89A793A6F4E2}"/>
              </a:ext>
            </a:extLst>
          </p:cNvPr>
          <p:cNvCxnSpPr>
            <a:cxnSpLocks/>
            <a:stCxn id="95" idx="1"/>
            <a:endCxn id="9" idx="3"/>
          </p:cNvCxnSpPr>
          <p:nvPr/>
        </p:nvCxnSpPr>
        <p:spPr>
          <a:xfrm flipH="1">
            <a:off x="3517055" y="2635446"/>
            <a:ext cx="425816" cy="772238"/>
          </a:xfrm>
          <a:prstGeom prst="straightConnector1">
            <a:avLst/>
          </a:prstGeom>
          <a:ln w="15875">
            <a:solidFill>
              <a:srgbClr val="A5A5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014546DA-3164-CF3D-9124-759F0C90CC81}"/>
              </a:ext>
            </a:extLst>
          </p:cNvPr>
          <p:cNvCxnSpPr>
            <a:cxnSpLocks/>
            <a:stCxn id="95" idx="1"/>
            <a:endCxn id="10" idx="3"/>
          </p:cNvCxnSpPr>
          <p:nvPr/>
        </p:nvCxnSpPr>
        <p:spPr>
          <a:xfrm flipH="1">
            <a:off x="3503711" y="2635446"/>
            <a:ext cx="439160" cy="1455824"/>
          </a:xfrm>
          <a:prstGeom prst="straightConnector1">
            <a:avLst/>
          </a:prstGeom>
          <a:ln w="15875">
            <a:solidFill>
              <a:srgbClr val="A5A5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71844724-6E0E-EED6-3BA2-8A5A01F1D06E}"/>
              </a:ext>
            </a:extLst>
          </p:cNvPr>
          <p:cNvSpPr txBox="1"/>
          <p:nvPr/>
        </p:nvSpPr>
        <p:spPr>
          <a:xfrm>
            <a:off x="10488488" y="151271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i="1" dirty="0"/>
              <a:t>Prompt</a:t>
            </a:r>
            <a:r>
              <a:rPr lang="de-DE" i="1" dirty="0"/>
              <a:t>: </a:t>
            </a:r>
          </a:p>
          <a:p>
            <a:pPr algn="l"/>
            <a:r>
              <a:rPr lang="de-DE" i="1" dirty="0"/>
              <a:t>Erstelle Stückliste…</a:t>
            </a:r>
          </a:p>
        </p:txBody>
      </p: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D8DD8AA3-4DE0-F827-4DFA-97734E49AB5A}"/>
              </a:ext>
            </a:extLst>
          </p:cNvPr>
          <p:cNvCxnSpPr>
            <a:cxnSpLocks/>
            <a:stCxn id="94" idx="1"/>
            <a:endCxn id="24" idx="3"/>
          </p:cNvCxnSpPr>
          <p:nvPr/>
        </p:nvCxnSpPr>
        <p:spPr>
          <a:xfrm flipH="1">
            <a:off x="10317389" y="2608045"/>
            <a:ext cx="382981" cy="44626"/>
          </a:xfrm>
          <a:prstGeom prst="straightConnector1">
            <a:avLst/>
          </a:prstGeom>
          <a:ln w="15875">
            <a:solidFill>
              <a:srgbClr val="A5A5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winkelte Verbindung 75">
            <a:extLst>
              <a:ext uri="{FF2B5EF4-FFF2-40B4-BE49-F238E27FC236}">
                <a16:creationId xmlns:a16="http://schemas.microsoft.com/office/drawing/2014/main" id="{20A655F9-13D0-FB1D-4216-8562520D917B}"/>
              </a:ext>
            </a:extLst>
          </p:cNvPr>
          <p:cNvCxnSpPr>
            <a:cxnSpLocks/>
          </p:cNvCxnSpPr>
          <p:nvPr/>
        </p:nvCxnSpPr>
        <p:spPr>
          <a:xfrm flipV="1">
            <a:off x="10552618" y="2974421"/>
            <a:ext cx="1015990" cy="1690465"/>
          </a:xfrm>
          <a:prstGeom prst="bentConnector2">
            <a:avLst/>
          </a:prstGeom>
          <a:ln w="15875">
            <a:solidFill>
              <a:srgbClr val="A5A5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>
            <a:extLst>
              <a:ext uri="{FF2B5EF4-FFF2-40B4-BE49-F238E27FC236}">
                <a16:creationId xmlns:a16="http://schemas.microsoft.com/office/drawing/2014/main" id="{B6FEBB6A-ADB4-F38F-1816-07EA46BDE97C}"/>
              </a:ext>
            </a:extLst>
          </p:cNvPr>
          <p:cNvSpPr txBox="1"/>
          <p:nvPr/>
        </p:nvSpPr>
        <p:spPr>
          <a:xfrm>
            <a:off x="10481655" y="4424950"/>
            <a:ext cx="1807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/>
              <a:t>Rückmeldung</a:t>
            </a:r>
          </a:p>
          <a:p>
            <a:pPr algn="l"/>
            <a:r>
              <a:rPr lang="de-DE" sz="1200" dirty="0"/>
              <a:t>zur Interpretation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3C36A4CF-E805-35EF-4B0F-D43638091764}"/>
              </a:ext>
            </a:extLst>
          </p:cNvPr>
          <p:cNvSpPr txBox="1"/>
          <p:nvPr/>
        </p:nvSpPr>
        <p:spPr>
          <a:xfrm>
            <a:off x="224266" y="5434460"/>
            <a:ext cx="7776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/>
              <a:t>Klar abgegrenzte Verantwortlichkeiten</a:t>
            </a:r>
            <a:r>
              <a:rPr lang="de-CH" sz="2000" dirty="0"/>
              <a:t> – AI-Agent darf interpretieren, aber System- oder kritische Prozesse laufen regelbasiert.</a:t>
            </a:r>
          </a:p>
          <a:p>
            <a:pPr algn="l"/>
            <a:endParaRPr lang="de-DE" sz="2000" dirty="0" err="1"/>
          </a:p>
        </p:txBody>
      </p:sp>
      <p:pic>
        <p:nvPicPr>
          <p:cNvPr id="94" name="Grafik 93">
            <a:extLst>
              <a:ext uri="{FF2B5EF4-FFF2-40B4-BE49-F238E27FC236}">
                <a16:creationId xmlns:a16="http://schemas.microsoft.com/office/drawing/2014/main" id="{4BE8E39B-7695-699D-6F49-36753F1F0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70" y="2241669"/>
            <a:ext cx="1209415" cy="732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9CB79DB5-B261-02B4-969E-8DEEEBD47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871" y="2269070"/>
            <a:ext cx="1209415" cy="732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21FFEB5C-6740-7A1C-F85A-407493F97F21}"/>
              </a:ext>
            </a:extLst>
          </p:cNvPr>
          <p:cNvCxnSpPr>
            <a:cxnSpLocks/>
            <a:stCxn id="94" idx="1"/>
            <a:endCxn id="20" idx="3"/>
          </p:cNvCxnSpPr>
          <p:nvPr/>
        </p:nvCxnSpPr>
        <p:spPr>
          <a:xfrm flipH="1" flipV="1">
            <a:off x="10317389" y="1989641"/>
            <a:ext cx="382981" cy="618404"/>
          </a:xfrm>
          <a:prstGeom prst="straightConnector1">
            <a:avLst/>
          </a:prstGeom>
          <a:ln w="15875">
            <a:solidFill>
              <a:srgbClr val="A5A5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winkelte Verbindung 141">
            <a:extLst>
              <a:ext uri="{FF2B5EF4-FFF2-40B4-BE49-F238E27FC236}">
                <a16:creationId xmlns:a16="http://schemas.microsoft.com/office/drawing/2014/main" id="{951D4250-3B99-5D71-FB54-18C745042B3A}"/>
              </a:ext>
            </a:extLst>
          </p:cNvPr>
          <p:cNvCxnSpPr>
            <a:cxnSpLocks/>
            <a:stCxn id="20" idx="1"/>
            <a:endCxn id="2" idx="1"/>
          </p:cNvCxnSpPr>
          <p:nvPr/>
        </p:nvCxnSpPr>
        <p:spPr>
          <a:xfrm rot="10800000" flipV="1">
            <a:off x="6786084" y="1989641"/>
            <a:ext cx="74923" cy="2013200"/>
          </a:xfrm>
          <a:prstGeom prst="bentConnector3">
            <a:avLst>
              <a:gd name="adj1" fmla="val 597221"/>
            </a:avLst>
          </a:prstGeom>
          <a:ln>
            <a:solidFill>
              <a:srgbClr val="A5A5A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mit Pfeil 144">
            <a:extLst>
              <a:ext uri="{FF2B5EF4-FFF2-40B4-BE49-F238E27FC236}">
                <a16:creationId xmlns:a16="http://schemas.microsoft.com/office/drawing/2014/main" id="{8EA5632C-C76A-5419-F1E8-9E4490BAD348}"/>
              </a:ext>
            </a:extLst>
          </p:cNvPr>
          <p:cNvCxnSpPr>
            <a:cxnSpLocks/>
            <a:stCxn id="24" idx="2"/>
            <a:endCxn id="21" idx="0"/>
          </p:cNvCxnSpPr>
          <p:nvPr/>
        </p:nvCxnSpPr>
        <p:spPr>
          <a:xfrm>
            <a:off x="8589198" y="2904699"/>
            <a:ext cx="0" cy="166682"/>
          </a:xfrm>
          <a:prstGeom prst="straightConnector1">
            <a:avLst/>
          </a:prstGeom>
          <a:ln>
            <a:solidFill>
              <a:srgbClr val="A5A5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mit Pfeil 147">
            <a:extLst>
              <a:ext uri="{FF2B5EF4-FFF2-40B4-BE49-F238E27FC236}">
                <a16:creationId xmlns:a16="http://schemas.microsoft.com/office/drawing/2014/main" id="{B0A325E6-C543-868E-30E8-90D738A2F3F4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 flipH="1">
            <a:off x="8581000" y="3575437"/>
            <a:ext cx="8198" cy="166682"/>
          </a:xfrm>
          <a:prstGeom prst="straightConnector1">
            <a:avLst/>
          </a:prstGeom>
          <a:ln>
            <a:solidFill>
              <a:srgbClr val="A5A5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mit Pfeil 150">
            <a:extLst>
              <a:ext uri="{FF2B5EF4-FFF2-40B4-BE49-F238E27FC236}">
                <a16:creationId xmlns:a16="http://schemas.microsoft.com/office/drawing/2014/main" id="{F01C8D9E-0BBA-6A9B-218C-E8CEC6FB591D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flipH="1">
            <a:off x="8573521" y="4246175"/>
            <a:ext cx="7479" cy="166683"/>
          </a:xfrm>
          <a:prstGeom prst="straightConnector1">
            <a:avLst/>
          </a:prstGeom>
          <a:ln>
            <a:solidFill>
              <a:srgbClr val="A5A5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Abgerundetes Rechteck 154">
            <a:extLst>
              <a:ext uri="{FF2B5EF4-FFF2-40B4-BE49-F238E27FC236}">
                <a16:creationId xmlns:a16="http://schemas.microsoft.com/office/drawing/2014/main" id="{005C845E-0BA2-BD87-3324-23A0E764B4E9}"/>
              </a:ext>
            </a:extLst>
          </p:cNvPr>
          <p:cNvSpPr/>
          <p:nvPr/>
        </p:nvSpPr>
        <p:spPr bwMode="auto">
          <a:xfrm>
            <a:off x="8681731" y="6283887"/>
            <a:ext cx="1224136" cy="356510"/>
          </a:xfrm>
          <a:prstGeom prst="round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000" dirty="0"/>
              <a:t>Interpretiert durch LLM</a:t>
            </a:r>
          </a:p>
        </p:txBody>
      </p:sp>
      <p:sp>
        <p:nvSpPr>
          <p:cNvPr id="156" name="Abgerundetes Rechteck 155">
            <a:extLst>
              <a:ext uri="{FF2B5EF4-FFF2-40B4-BE49-F238E27FC236}">
                <a16:creationId xmlns:a16="http://schemas.microsoft.com/office/drawing/2014/main" id="{1DDD44DB-1957-8032-719A-6CFC092F4FED}"/>
              </a:ext>
            </a:extLst>
          </p:cNvPr>
          <p:cNvSpPr/>
          <p:nvPr/>
        </p:nvSpPr>
        <p:spPr bwMode="auto">
          <a:xfrm>
            <a:off x="10054083" y="6302760"/>
            <a:ext cx="1224137" cy="342270"/>
          </a:xfrm>
          <a:prstGeom prst="roundRect">
            <a:avLst/>
          </a:prstGeom>
          <a:noFill/>
          <a:ln w="31750">
            <a:solidFill>
              <a:srgbClr val="002060"/>
            </a:solidFill>
            <a:headEnd/>
            <a:tailE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Regelbasierte Prozessschritte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D0570105-BC28-92C4-8745-125291BB496C}"/>
              </a:ext>
            </a:extLst>
          </p:cNvPr>
          <p:cNvSpPr/>
          <p:nvPr/>
        </p:nvSpPr>
        <p:spPr bwMode="auto">
          <a:xfrm>
            <a:off x="6786083" y="3019046"/>
            <a:ext cx="3613997" cy="1967589"/>
          </a:xfrm>
          <a:prstGeom prst="roundRect">
            <a:avLst>
              <a:gd name="adj" fmla="val 53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l"/>
            <a:endParaRPr lang="de-DE" sz="1800" dirty="0" err="1"/>
          </a:p>
        </p:txBody>
      </p:sp>
    </p:spTree>
    <p:extLst>
      <p:ext uri="{BB962C8B-B14F-4D97-AF65-F5344CB8AC3E}">
        <p14:creationId xmlns:p14="http://schemas.microsoft.com/office/powerpoint/2010/main" val="3103637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68CD6-A4ED-31EE-BEDD-CF7ABA61A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E21B5E6-61CB-868F-305E-A6EAD045D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08589CD-BA45-A9A6-7BAB-366E485A9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F14C2C-BE4D-C79A-D36A-C8930D4775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KI und Produktstrukturen </a:t>
            </a:r>
          </a:p>
        </p:txBody>
      </p:sp>
    </p:spTree>
    <p:extLst>
      <p:ext uri="{BB962C8B-B14F-4D97-AF65-F5344CB8AC3E}">
        <p14:creationId xmlns:p14="http://schemas.microsoft.com/office/powerpoint/2010/main" val="183158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2193CEA-2546-DEEE-2C54-AF34E8A36C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9496" y="2276872"/>
            <a:ext cx="9073008" cy="1656184"/>
          </a:xfrm>
        </p:spPr>
        <p:txBody>
          <a:bodyPr/>
          <a:lstStyle/>
          <a:p>
            <a:r>
              <a:rPr lang="de-DE" sz="2400" dirty="0"/>
              <a:t>Wie AI-Agenten den Umgang mit PDM/PLM einfacher machen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KI-Agenten und Sprachmodelle eröffnen neue Wege, PDM/PLM intuitiver und effizienter zu nutzen. In dieser Open Hour zeigen wir, wie AI-Agenten typische Workflows vereinfachen und wie Large Language Models (LLMs) helfen, komplexe Strukturen zu analysieren, Auffälligkeiten zu identifizieren und Anwender bei der Bereinigung zu unterstützen.</a:t>
            </a:r>
            <a:endParaRPr lang="de-CH" sz="4000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0E44A9-701F-71E0-D478-CBE34439A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59367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4B733-8E38-40BC-C559-896469745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EB418-8599-1EFE-4E98-81C30DE1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Anwendungsfälle für Daten Migration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C2CEB9-94AE-8E9D-84F8-850083CE71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Open HOUR – AI und PLM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A6D5FC-8FA4-BD11-5948-4EFF631C1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21" name="Zylinder 20">
            <a:extLst>
              <a:ext uri="{FF2B5EF4-FFF2-40B4-BE49-F238E27FC236}">
                <a16:creationId xmlns:a16="http://schemas.microsoft.com/office/drawing/2014/main" id="{5E1D8D6A-3D96-5360-125E-7419D2F2EC44}"/>
              </a:ext>
            </a:extLst>
          </p:cNvPr>
          <p:cNvSpPr/>
          <p:nvPr/>
        </p:nvSpPr>
        <p:spPr bwMode="auto">
          <a:xfrm>
            <a:off x="1799194" y="1268760"/>
            <a:ext cx="1002248" cy="742753"/>
          </a:xfrm>
          <a:prstGeom prst="can">
            <a:avLst>
              <a:gd name="adj" fmla="val 18747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CH" sz="1200" dirty="0">
                <a:solidFill>
                  <a:schemeClr val="bg1"/>
                </a:solidFill>
              </a:rPr>
              <a:t>DATA</a:t>
            </a:r>
          </a:p>
          <a:p>
            <a:pPr algn="ctr"/>
            <a:r>
              <a:rPr lang="de-CH" sz="1200" dirty="0">
                <a:solidFill>
                  <a:schemeClr val="bg1"/>
                </a:solidFill>
              </a:rPr>
              <a:t>COMPANY A</a:t>
            </a:r>
          </a:p>
        </p:txBody>
      </p:sp>
      <p:sp>
        <p:nvSpPr>
          <p:cNvPr id="22" name="Zylinder 21">
            <a:extLst>
              <a:ext uri="{FF2B5EF4-FFF2-40B4-BE49-F238E27FC236}">
                <a16:creationId xmlns:a16="http://schemas.microsoft.com/office/drawing/2014/main" id="{267C3F9F-BB1D-C214-1968-217A9AD471F8}"/>
              </a:ext>
            </a:extLst>
          </p:cNvPr>
          <p:cNvSpPr/>
          <p:nvPr/>
        </p:nvSpPr>
        <p:spPr bwMode="auto">
          <a:xfrm>
            <a:off x="3594888" y="1722664"/>
            <a:ext cx="1002248" cy="288848"/>
          </a:xfrm>
          <a:prstGeom prst="can">
            <a:avLst>
              <a:gd name="adj" fmla="val 42743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CH" sz="1200" dirty="0">
                <a:solidFill>
                  <a:schemeClr val="bg1"/>
                </a:solidFill>
              </a:rPr>
              <a:t>TEST DATA</a:t>
            </a:r>
          </a:p>
        </p:txBody>
      </p:sp>
      <p:sp>
        <p:nvSpPr>
          <p:cNvPr id="23" name="Zylinder 22">
            <a:extLst>
              <a:ext uri="{FF2B5EF4-FFF2-40B4-BE49-F238E27FC236}">
                <a16:creationId xmlns:a16="http://schemas.microsoft.com/office/drawing/2014/main" id="{194F223F-3D83-B5B0-9421-D6CED71323C3}"/>
              </a:ext>
            </a:extLst>
          </p:cNvPr>
          <p:cNvSpPr/>
          <p:nvPr/>
        </p:nvSpPr>
        <p:spPr bwMode="auto">
          <a:xfrm>
            <a:off x="3594888" y="1268760"/>
            <a:ext cx="1002248" cy="541237"/>
          </a:xfrm>
          <a:prstGeom prst="can">
            <a:avLst>
              <a:gd name="adj" fmla="val 2514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CH" sz="1200" dirty="0">
                <a:solidFill>
                  <a:schemeClr val="bg1"/>
                </a:solidFill>
              </a:rPr>
              <a:t>TRAINING DATA</a:t>
            </a:r>
          </a:p>
        </p:txBody>
      </p:sp>
      <p:sp>
        <p:nvSpPr>
          <p:cNvPr id="26" name="Zylinder 25">
            <a:extLst>
              <a:ext uri="{FF2B5EF4-FFF2-40B4-BE49-F238E27FC236}">
                <a16:creationId xmlns:a16="http://schemas.microsoft.com/office/drawing/2014/main" id="{E1A83897-2CA5-769A-6D17-327EF6C0653E}"/>
              </a:ext>
            </a:extLst>
          </p:cNvPr>
          <p:cNvSpPr/>
          <p:nvPr/>
        </p:nvSpPr>
        <p:spPr bwMode="auto">
          <a:xfrm>
            <a:off x="1799194" y="2470221"/>
            <a:ext cx="1002248" cy="742753"/>
          </a:xfrm>
          <a:prstGeom prst="can">
            <a:avLst>
              <a:gd name="adj" fmla="val 18747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CH" sz="1200" dirty="0">
                <a:solidFill>
                  <a:schemeClr val="bg1"/>
                </a:solidFill>
              </a:rPr>
              <a:t>DATA</a:t>
            </a:r>
          </a:p>
          <a:p>
            <a:pPr algn="ctr"/>
            <a:r>
              <a:rPr lang="de-CH" sz="1200" dirty="0">
                <a:solidFill>
                  <a:schemeClr val="bg1"/>
                </a:solidFill>
              </a:rPr>
              <a:t>COMPANY B</a:t>
            </a:r>
          </a:p>
        </p:txBody>
      </p:sp>
      <p:sp>
        <p:nvSpPr>
          <p:cNvPr id="50" name="Zylinder 49">
            <a:extLst>
              <a:ext uri="{FF2B5EF4-FFF2-40B4-BE49-F238E27FC236}">
                <a16:creationId xmlns:a16="http://schemas.microsoft.com/office/drawing/2014/main" id="{B3828BA1-7712-2CD7-0C46-23EF22DA2EFE}"/>
              </a:ext>
            </a:extLst>
          </p:cNvPr>
          <p:cNvSpPr/>
          <p:nvPr/>
        </p:nvSpPr>
        <p:spPr bwMode="auto">
          <a:xfrm>
            <a:off x="5309667" y="2465416"/>
            <a:ext cx="1002248" cy="742753"/>
          </a:xfrm>
          <a:prstGeom prst="can">
            <a:avLst>
              <a:gd name="adj" fmla="val 18747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CH" sz="1200" dirty="0">
                <a:solidFill>
                  <a:schemeClr val="bg1"/>
                </a:solidFill>
              </a:rPr>
              <a:t>DATA</a:t>
            </a:r>
          </a:p>
          <a:p>
            <a:pPr algn="ctr"/>
            <a:r>
              <a:rPr lang="de-CH" sz="1200" dirty="0">
                <a:solidFill>
                  <a:schemeClr val="bg1"/>
                </a:solidFill>
              </a:rPr>
              <a:t>COMPANY B</a:t>
            </a:r>
          </a:p>
        </p:txBody>
      </p:sp>
      <p:sp>
        <p:nvSpPr>
          <p:cNvPr id="51" name="Würfel 50">
            <a:extLst>
              <a:ext uri="{FF2B5EF4-FFF2-40B4-BE49-F238E27FC236}">
                <a16:creationId xmlns:a16="http://schemas.microsoft.com/office/drawing/2014/main" id="{1A77890C-1EDE-9217-F054-2B4FBE2A8DFF}"/>
              </a:ext>
            </a:extLst>
          </p:cNvPr>
          <p:cNvSpPr/>
          <p:nvPr/>
        </p:nvSpPr>
        <p:spPr bwMode="auto">
          <a:xfrm>
            <a:off x="3617071" y="2465416"/>
            <a:ext cx="876967" cy="742753"/>
          </a:xfrm>
          <a:prstGeom prst="cube">
            <a:avLst>
              <a:gd name="adj" fmla="val 18266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CH" sz="1200" dirty="0">
                <a:solidFill>
                  <a:schemeClr val="bg1"/>
                </a:solidFill>
              </a:rPr>
              <a:t>LLM</a:t>
            </a:r>
          </a:p>
        </p:txBody>
      </p: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B1273B84-CB85-CE19-4F48-F099CC970BAC}"/>
              </a:ext>
            </a:extLst>
          </p:cNvPr>
          <p:cNvCxnSpPr/>
          <p:nvPr/>
        </p:nvCxnSpPr>
        <p:spPr>
          <a:xfrm>
            <a:off x="551384" y="3501008"/>
            <a:ext cx="10801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C2580F59-171D-E4E0-7333-F36EEEA57685}"/>
              </a:ext>
            </a:extLst>
          </p:cNvPr>
          <p:cNvCxnSpPr>
            <a:cxnSpLocks/>
          </p:cNvCxnSpPr>
          <p:nvPr/>
        </p:nvCxnSpPr>
        <p:spPr>
          <a:xfrm>
            <a:off x="2927648" y="1628800"/>
            <a:ext cx="57606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4E30309C-7D92-8229-8410-F10552C75C29}"/>
              </a:ext>
            </a:extLst>
          </p:cNvPr>
          <p:cNvCxnSpPr>
            <a:cxnSpLocks/>
          </p:cNvCxnSpPr>
          <p:nvPr/>
        </p:nvCxnSpPr>
        <p:spPr>
          <a:xfrm>
            <a:off x="2927648" y="2836792"/>
            <a:ext cx="57606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4E6B9CDF-DD86-7E8F-F6FF-1EE1D644F719}"/>
              </a:ext>
            </a:extLst>
          </p:cNvPr>
          <p:cNvCxnSpPr>
            <a:cxnSpLocks/>
          </p:cNvCxnSpPr>
          <p:nvPr/>
        </p:nvCxnSpPr>
        <p:spPr>
          <a:xfrm>
            <a:off x="4597136" y="2836792"/>
            <a:ext cx="57606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D2255508-6D83-E54F-3DD1-C45EADF4358B}"/>
              </a:ext>
            </a:extLst>
          </p:cNvPr>
          <p:cNvCxnSpPr>
            <a:cxnSpLocks/>
          </p:cNvCxnSpPr>
          <p:nvPr/>
        </p:nvCxnSpPr>
        <p:spPr>
          <a:xfrm rot="5400000">
            <a:off x="3911554" y="2238388"/>
            <a:ext cx="288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8" name="Textfeld 2047">
            <a:extLst>
              <a:ext uri="{FF2B5EF4-FFF2-40B4-BE49-F238E27FC236}">
                <a16:creationId xmlns:a16="http://schemas.microsoft.com/office/drawing/2014/main" id="{2BF9159D-FAF1-A055-A19E-94B02EC48B6D}"/>
              </a:ext>
            </a:extLst>
          </p:cNvPr>
          <p:cNvSpPr txBox="1"/>
          <p:nvPr/>
        </p:nvSpPr>
        <p:spPr>
          <a:xfrm>
            <a:off x="2927648" y="134076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SPLIT</a:t>
            </a:r>
          </a:p>
        </p:txBody>
      </p:sp>
      <p:sp>
        <p:nvSpPr>
          <p:cNvPr id="2049" name="Textfeld 2048">
            <a:extLst>
              <a:ext uri="{FF2B5EF4-FFF2-40B4-BE49-F238E27FC236}">
                <a16:creationId xmlns:a16="http://schemas.microsoft.com/office/drawing/2014/main" id="{525BEA62-4CBA-28F3-57FC-19116232610A}"/>
              </a:ext>
            </a:extLst>
          </p:cNvPr>
          <p:cNvSpPr txBox="1"/>
          <p:nvPr/>
        </p:nvSpPr>
        <p:spPr>
          <a:xfrm>
            <a:off x="2711624" y="2553617"/>
            <a:ext cx="1002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INTEGRATE</a:t>
            </a:r>
          </a:p>
        </p:txBody>
      </p:sp>
      <p:sp>
        <p:nvSpPr>
          <p:cNvPr id="2051" name="Textfeld 2050">
            <a:extLst>
              <a:ext uri="{FF2B5EF4-FFF2-40B4-BE49-F238E27FC236}">
                <a16:creationId xmlns:a16="http://schemas.microsoft.com/office/drawing/2014/main" id="{359106B3-B56F-23CC-51A0-46E1BB65DADB}"/>
              </a:ext>
            </a:extLst>
          </p:cNvPr>
          <p:cNvSpPr txBox="1"/>
          <p:nvPr/>
        </p:nvSpPr>
        <p:spPr>
          <a:xfrm>
            <a:off x="4597136" y="2574014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APPLY</a:t>
            </a:r>
          </a:p>
        </p:txBody>
      </p:sp>
      <p:sp>
        <p:nvSpPr>
          <p:cNvPr id="2052" name="Textfeld 2051">
            <a:extLst>
              <a:ext uri="{FF2B5EF4-FFF2-40B4-BE49-F238E27FC236}">
                <a16:creationId xmlns:a16="http://schemas.microsoft.com/office/drawing/2014/main" id="{567FFDBB-F9CC-2495-E639-B78F89225EF4}"/>
              </a:ext>
            </a:extLst>
          </p:cNvPr>
          <p:cNvSpPr txBox="1"/>
          <p:nvPr/>
        </p:nvSpPr>
        <p:spPr>
          <a:xfrm>
            <a:off x="4025506" y="208918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TUNE</a:t>
            </a:r>
          </a:p>
        </p:txBody>
      </p:sp>
      <p:sp>
        <p:nvSpPr>
          <p:cNvPr id="2056" name="Zylinder 2055">
            <a:extLst>
              <a:ext uri="{FF2B5EF4-FFF2-40B4-BE49-F238E27FC236}">
                <a16:creationId xmlns:a16="http://schemas.microsoft.com/office/drawing/2014/main" id="{654671CD-BA6B-2F00-13AE-E3B514FFCD41}"/>
              </a:ext>
            </a:extLst>
          </p:cNvPr>
          <p:cNvSpPr/>
          <p:nvPr/>
        </p:nvSpPr>
        <p:spPr bwMode="auto">
          <a:xfrm>
            <a:off x="1799194" y="4513925"/>
            <a:ext cx="1002248" cy="742753"/>
          </a:xfrm>
          <a:prstGeom prst="can">
            <a:avLst>
              <a:gd name="adj" fmla="val 18747"/>
            </a:avLst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CH" sz="1200" dirty="0">
                <a:solidFill>
                  <a:schemeClr val="bg1"/>
                </a:solidFill>
              </a:rPr>
              <a:t>DATA</a:t>
            </a:r>
          </a:p>
          <a:p>
            <a:pPr algn="ctr"/>
            <a:r>
              <a:rPr lang="de-CH" sz="1200" dirty="0">
                <a:solidFill>
                  <a:schemeClr val="bg1"/>
                </a:solidFill>
              </a:rPr>
              <a:t>System A</a:t>
            </a:r>
          </a:p>
        </p:txBody>
      </p:sp>
      <p:sp>
        <p:nvSpPr>
          <p:cNvPr id="2057" name="Zylinder 2056">
            <a:extLst>
              <a:ext uri="{FF2B5EF4-FFF2-40B4-BE49-F238E27FC236}">
                <a16:creationId xmlns:a16="http://schemas.microsoft.com/office/drawing/2014/main" id="{CC714F86-5164-6511-C001-E7E573DE209B}"/>
              </a:ext>
            </a:extLst>
          </p:cNvPr>
          <p:cNvSpPr/>
          <p:nvPr/>
        </p:nvSpPr>
        <p:spPr bwMode="auto">
          <a:xfrm>
            <a:off x="5309667" y="4509120"/>
            <a:ext cx="1002248" cy="742753"/>
          </a:xfrm>
          <a:prstGeom prst="can">
            <a:avLst>
              <a:gd name="adj" fmla="val 18747"/>
            </a:avLst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CH" sz="1200" dirty="0">
                <a:solidFill>
                  <a:schemeClr val="bg1"/>
                </a:solidFill>
              </a:rPr>
              <a:t>DATA</a:t>
            </a:r>
          </a:p>
          <a:p>
            <a:pPr algn="ctr"/>
            <a:r>
              <a:rPr lang="de-CH" sz="1200" dirty="0">
                <a:solidFill>
                  <a:schemeClr val="bg1"/>
                </a:solidFill>
              </a:rPr>
              <a:t>System B</a:t>
            </a:r>
          </a:p>
        </p:txBody>
      </p:sp>
      <p:sp>
        <p:nvSpPr>
          <p:cNvPr id="2058" name="Würfel 2057">
            <a:extLst>
              <a:ext uri="{FF2B5EF4-FFF2-40B4-BE49-F238E27FC236}">
                <a16:creationId xmlns:a16="http://schemas.microsoft.com/office/drawing/2014/main" id="{F87574E1-0037-6832-CACA-8AFA40242458}"/>
              </a:ext>
            </a:extLst>
          </p:cNvPr>
          <p:cNvSpPr/>
          <p:nvPr/>
        </p:nvSpPr>
        <p:spPr bwMode="auto">
          <a:xfrm>
            <a:off x="3617071" y="4509120"/>
            <a:ext cx="876967" cy="742753"/>
          </a:xfrm>
          <a:prstGeom prst="cube">
            <a:avLst>
              <a:gd name="adj" fmla="val 18266"/>
            </a:avLst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CH" sz="1200" dirty="0">
                <a:solidFill>
                  <a:schemeClr val="bg1"/>
                </a:solidFill>
              </a:rPr>
              <a:t>LLM</a:t>
            </a:r>
          </a:p>
        </p:txBody>
      </p:sp>
      <p:cxnSp>
        <p:nvCxnSpPr>
          <p:cNvPr id="2060" name="Gerade Verbindung mit Pfeil 2059">
            <a:extLst>
              <a:ext uri="{FF2B5EF4-FFF2-40B4-BE49-F238E27FC236}">
                <a16:creationId xmlns:a16="http://schemas.microsoft.com/office/drawing/2014/main" id="{9C59F874-6C23-1C86-F05C-528135508401}"/>
              </a:ext>
            </a:extLst>
          </p:cNvPr>
          <p:cNvCxnSpPr>
            <a:cxnSpLocks/>
          </p:cNvCxnSpPr>
          <p:nvPr/>
        </p:nvCxnSpPr>
        <p:spPr>
          <a:xfrm>
            <a:off x="2927648" y="4880496"/>
            <a:ext cx="57606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1" name="Gerade Verbindung mit Pfeil 2060">
            <a:extLst>
              <a:ext uri="{FF2B5EF4-FFF2-40B4-BE49-F238E27FC236}">
                <a16:creationId xmlns:a16="http://schemas.microsoft.com/office/drawing/2014/main" id="{D8096BC8-E505-F9FB-D921-5CB7A9E83205}"/>
              </a:ext>
            </a:extLst>
          </p:cNvPr>
          <p:cNvCxnSpPr>
            <a:cxnSpLocks/>
          </p:cNvCxnSpPr>
          <p:nvPr/>
        </p:nvCxnSpPr>
        <p:spPr>
          <a:xfrm>
            <a:off x="4597136" y="4880496"/>
            <a:ext cx="57606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4" name="Textfeld 2063">
            <a:extLst>
              <a:ext uri="{FF2B5EF4-FFF2-40B4-BE49-F238E27FC236}">
                <a16:creationId xmlns:a16="http://schemas.microsoft.com/office/drawing/2014/main" id="{8A758B04-681D-2287-0E78-04401EBE1E30}"/>
              </a:ext>
            </a:extLst>
          </p:cNvPr>
          <p:cNvSpPr txBox="1"/>
          <p:nvPr/>
        </p:nvSpPr>
        <p:spPr>
          <a:xfrm>
            <a:off x="2772565" y="4617719"/>
            <a:ext cx="1002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INTEGRATE</a:t>
            </a:r>
          </a:p>
        </p:txBody>
      </p:sp>
      <p:sp>
        <p:nvSpPr>
          <p:cNvPr id="2065" name="Textfeld 2064">
            <a:extLst>
              <a:ext uri="{FF2B5EF4-FFF2-40B4-BE49-F238E27FC236}">
                <a16:creationId xmlns:a16="http://schemas.microsoft.com/office/drawing/2014/main" id="{763ECA80-9E25-473E-522A-9C2D15D3D549}"/>
              </a:ext>
            </a:extLst>
          </p:cNvPr>
          <p:cNvSpPr txBox="1"/>
          <p:nvPr/>
        </p:nvSpPr>
        <p:spPr>
          <a:xfrm>
            <a:off x="4597136" y="461771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APPLY</a:t>
            </a:r>
          </a:p>
        </p:txBody>
      </p:sp>
      <p:sp>
        <p:nvSpPr>
          <p:cNvPr id="2067" name="Rechteck 2066">
            <a:extLst>
              <a:ext uri="{FF2B5EF4-FFF2-40B4-BE49-F238E27FC236}">
                <a16:creationId xmlns:a16="http://schemas.microsoft.com/office/drawing/2014/main" id="{A688B3B5-419B-9387-ED9C-8F4C303E3BCB}"/>
              </a:ext>
            </a:extLst>
          </p:cNvPr>
          <p:cNvSpPr/>
          <p:nvPr/>
        </p:nvSpPr>
        <p:spPr bwMode="auto">
          <a:xfrm rot="16200000">
            <a:off x="-218245" y="4582815"/>
            <a:ext cx="2246613" cy="48631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CH" sz="1800" b="1" dirty="0">
                <a:solidFill>
                  <a:schemeClr val="bg1"/>
                </a:solidFill>
              </a:rPr>
              <a:t>CLOUD API</a:t>
            </a:r>
          </a:p>
        </p:txBody>
      </p:sp>
      <p:sp>
        <p:nvSpPr>
          <p:cNvPr id="2069" name="Rechteck 2068">
            <a:extLst>
              <a:ext uri="{FF2B5EF4-FFF2-40B4-BE49-F238E27FC236}">
                <a16:creationId xmlns:a16="http://schemas.microsoft.com/office/drawing/2014/main" id="{EF66498F-0B48-E842-336D-EDB69E8A87F4}"/>
              </a:ext>
            </a:extLst>
          </p:cNvPr>
          <p:cNvSpPr/>
          <p:nvPr/>
        </p:nvSpPr>
        <p:spPr bwMode="auto">
          <a:xfrm rot="16200000">
            <a:off x="-218245" y="1923487"/>
            <a:ext cx="2246613" cy="4863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CH" sz="1800" b="1" dirty="0">
                <a:solidFill>
                  <a:schemeClr val="bg1"/>
                </a:solidFill>
              </a:rPr>
              <a:t>Direkte Inferenz</a:t>
            </a:r>
          </a:p>
        </p:txBody>
      </p:sp>
      <p:sp>
        <p:nvSpPr>
          <p:cNvPr id="2070" name="Rechteck 2069">
            <a:extLst>
              <a:ext uri="{FF2B5EF4-FFF2-40B4-BE49-F238E27FC236}">
                <a16:creationId xmlns:a16="http://schemas.microsoft.com/office/drawing/2014/main" id="{350D2EA5-EE4E-5FA3-2413-61DDC929FDB3}"/>
              </a:ext>
            </a:extLst>
          </p:cNvPr>
          <p:cNvSpPr/>
          <p:nvPr/>
        </p:nvSpPr>
        <p:spPr bwMode="auto">
          <a:xfrm>
            <a:off x="7127544" y="1043340"/>
            <a:ext cx="4225040" cy="10781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l"/>
            <a:endParaRPr lang="de-CH" sz="1800" dirty="0" err="1"/>
          </a:p>
        </p:txBody>
      </p:sp>
      <p:sp>
        <p:nvSpPr>
          <p:cNvPr id="2071" name="Rechteck 2070">
            <a:extLst>
              <a:ext uri="{FF2B5EF4-FFF2-40B4-BE49-F238E27FC236}">
                <a16:creationId xmlns:a16="http://schemas.microsoft.com/office/drawing/2014/main" id="{C0F127D1-8513-F366-7413-27DA7C408BFE}"/>
              </a:ext>
            </a:extLst>
          </p:cNvPr>
          <p:cNvSpPr/>
          <p:nvPr/>
        </p:nvSpPr>
        <p:spPr bwMode="auto">
          <a:xfrm>
            <a:off x="7127544" y="2227685"/>
            <a:ext cx="4225040" cy="10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l"/>
            <a:endParaRPr lang="de-CH" sz="1800" dirty="0" err="1"/>
          </a:p>
        </p:txBody>
      </p:sp>
      <p:pic>
        <p:nvPicPr>
          <p:cNvPr id="2075" name="Grafik 2074" descr="Kommentar (wichtig) mit einfarbiger Füllung">
            <a:extLst>
              <a:ext uri="{FF2B5EF4-FFF2-40B4-BE49-F238E27FC236}">
                <a16:creationId xmlns:a16="http://schemas.microsoft.com/office/drawing/2014/main" id="{8E1663DF-E5F5-7A05-265E-F5F2790D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7082" y="2432605"/>
            <a:ext cx="720000" cy="72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77" name="Grafik 2076" descr="Kommentar Like mit einfarbiger Füllung">
            <a:extLst>
              <a:ext uri="{FF2B5EF4-FFF2-40B4-BE49-F238E27FC236}">
                <a16:creationId xmlns:a16="http://schemas.microsoft.com/office/drawing/2014/main" id="{03EA5BEC-E0AA-AF33-672F-9A7AC6F4A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7082" y="1280136"/>
            <a:ext cx="720000" cy="72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78" name="Rechteck 2077">
            <a:extLst>
              <a:ext uri="{FF2B5EF4-FFF2-40B4-BE49-F238E27FC236}">
                <a16:creationId xmlns:a16="http://schemas.microsoft.com/office/drawing/2014/main" id="{213A29E4-88EF-E974-AEA2-636699116480}"/>
              </a:ext>
            </a:extLst>
          </p:cNvPr>
          <p:cNvSpPr/>
          <p:nvPr/>
        </p:nvSpPr>
        <p:spPr bwMode="auto">
          <a:xfrm>
            <a:off x="7127544" y="3694332"/>
            <a:ext cx="4225040" cy="10781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l"/>
            <a:endParaRPr lang="de-CH" sz="1800" dirty="0" err="1"/>
          </a:p>
        </p:txBody>
      </p:sp>
      <p:sp>
        <p:nvSpPr>
          <p:cNvPr id="2079" name="Rechteck 2078">
            <a:extLst>
              <a:ext uri="{FF2B5EF4-FFF2-40B4-BE49-F238E27FC236}">
                <a16:creationId xmlns:a16="http://schemas.microsoft.com/office/drawing/2014/main" id="{A1A01835-ADA1-CF45-5671-732C0F216EC4}"/>
              </a:ext>
            </a:extLst>
          </p:cNvPr>
          <p:cNvSpPr/>
          <p:nvPr/>
        </p:nvSpPr>
        <p:spPr bwMode="auto">
          <a:xfrm>
            <a:off x="7127544" y="4878677"/>
            <a:ext cx="4225040" cy="10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l"/>
            <a:endParaRPr lang="de-CH" sz="1800" dirty="0" err="1"/>
          </a:p>
        </p:txBody>
      </p:sp>
      <p:pic>
        <p:nvPicPr>
          <p:cNvPr id="2080" name="Grafik 2079" descr="Kommentar (wichtig) mit einfarbiger Füllung">
            <a:extLst>
              <a:ext uri="{FF2B5EF4-FFF2-40B4-BE49-F238E27FC236}">
                <a16:creationId xmlns:a16="http://schemas.microsoft.com/office/drawing/2014/main" id="{C0C7ECF3-2D2A-6413-7DED-0141FF6D8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7082" y="5083597"/>
            <a:ext cx="720000" cy="72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81" name="Grafik 2080" descr="Kommentar Like mit einfarbiger Füllung">
            <a:extLst>
              <a:ext uri="{FF2B5EF4-FFF2-40B4-BE49-F238E27FC236}">
                <a16:creationId xmlns:a16="http://schemas.microsoft.com/office/drawing/2014/main" id="{DBCCD7D6-48FA-E2FC-2778-181E8CD226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27082" y="3931128"/>
            <a:ext cx="720000" cy="72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03F632F-2116-F83F-2944-976277B51FAC}"/>
              </a:ext>
            </a:extLst>
          </p:cNvPr>
          <p:cNvSpPr txBox="1"/>
          <p:nvPr/>
        </p:nvSpPr>
        <p:spPr>
          <a:xfrm>
            <a:off x="8184232" y="1268760"/>
            <a:ext cx="296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800" dirty="0"/>
              <a:t>Lokal ausführbar, proprietär und nuanciert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C5A384-B1B4-5A46-CBA5-4AE3162DFCA1}"/>
              </a:ext>
            </a:extLst>
          </p:cNvPr>
          <p:cNvSpPr txBox="1"/>
          <p:nvPr/>
        </p:nvSpPr>
        <p:spPr>
          <a:xfrm>
            <a:off x="8184232" y="2423243"/>
            <a:ext cx="296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800" dirty="0"/>
              <a:t>Höhere Time-</a:t>
            </a:r>
            <a:r>
              <a:rPr lang="de-CH" sz="1800" dirty="0" err="1"/>
              <a:t>to</a:t>
            </a:r>
            <a:r>
              <a:rPr lang="de-CH" sz="1800" dirty="0"/>
              <a:t>-Market</a:t>
            </a:r>
          </a:p>
          <a:p>
            <a:pPr algn="ctr"/>
            <a:r>
              <a:rPr lang="de-CH" sz="1800" dirty="0"/>
              <a:t>und Aufwände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EC5DE32-D06F-C206-5298-2D7B8C970A1D}"/>
              </a:ext>
            </a:extLst>
          </p:cNvPr>
          <p:cNvSpPr txBox="1"/>
          <p:nvPr/>
        </p:nvSpPr>
        <p:spPr>
          <a:xfrm>
            <a:off x="8184232" y="4077072"/>
            <a:ext cx="296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800" dirty="0"/>
              <a:t>Geringe Time-</a:t>
            </a:r>
            <a:r>
              <a:rPr lang="de-CH" sz="1800" dirty="0" err="1"/>
              <a:t>to</a:t>
            </a:r>
            <a:r>
              <a:rPr lang="de-CH" sz="1800" dirty="0"/>
              <a:t>-Market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10E580-F2D5-47C8-4226-335E516326FE}"/>
              </a:ext>
            </a:extLst>
          </p:cNvPr>
          <p:cNvSpPr txBox="1"/>
          <p:nvPr/>
        </p:nvSpPr>
        <p:spPr>
          <a:xfrm>
            <a:off x="8184232" y="5085611"/>
            <a:ext cx="296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800" dirty="0"/>
              <a:t>Begrenzte Spezialisierung,</a:t>
            </a:r>
          </a:p>
          <a:p>
            <a:pPr algn="ctr"/>
            <a:r>
              <a:rPr lang="de-CH" sz="1800" dirty="0"/>
              <a:t>API Kosten, Data Security</a:t>
            </a:r>
          </a:p>
        </p:txBody>
      </p:sp>
    </p:spTree>
    <p:extLst>
      <p:ext uri="{BB962C8B-B14F-4D97-AF65-F5344CB8AC3E}">
        <p14:creationId xmlns:p14="http://schemas.microsoft.com/office/powerpoint/2010/main" val="35820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  <p:bldP spid="50" grpId="0" animBg="1"/>
      <p:bldP spid="51" grpId="0" animBg="1"/>
      <p:bldP spid="2048" grpId="0"/>
      <p:bldP spid="2049" grpId="0"/>
      <p:bldP spid="2051" grpId="0"/>
      <p:bldP spid="2052" grpId="0"/>
      <p:bldP spid="2056" grpId="0" animBg="1"/>
      <p:bldP spid="2057" grpId="0" animBg="1"/>
      <p:bldP spid="2058" grpId="0" animBg="1"/>
      <p:bldP spid="2064" grpId="0"/>
      <p:bldP spid="2065" grpId="0"/>
      <p:bldP spid="2067" grpId="0" animBg="1"/>
      <p:bldP spid="2069" grpId="0" animBg="1"/>
      <p:bldP spid="2070" grpId="0" animBg="1"/>
      <p:bldP spid="2071" grpId="0" animBg="1"/>
      <p:bldP spid="2078" grpId="0" animBg="1"/>
      <p:bldP spid="2079" grpId="0" animBg="1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6B3DE-F5E5-5372-0900-0716760E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Deep Dive – Data </a:t>
            </a:r>
            <a:r>
              <a:rPr lang="de-CH" dirty="0" err="1"/>
              <a:t>Cleansing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0BB8AE-A9DE-1889-60F5-234D657199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Open HOUR – AI und PLM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20FEE4-56C8-AF6A-F792-76110E8A2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21</a:t>
            </a:fld>
            <a:endParaRPr lang="de-CH" dirty="0"/>
          </a:p>
        </p:txBody>
      </p:sp>
      <p:pic>
        <p:nvPicPr>
          <p:cNvPr id="6" name="Grafik 5" descr="Ein Bild, das Maschine, Elektronik, Im Haus enthält.&#10;&#10;KI-generierte Inhalte können fehlerhaft sein.">
            <a:extLst>
              <a:ext uri="{FF2B5EF4-FFF2-40B4-BE49-F238E27FC236}">
                <a16:creationId xmlns:a16="http://schemas.microsoft.com/office/drawing/2014/main" id="{FD4A7459-E11D-54A0-C956-1A3B4D4B1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9" y="980728"/>
            <a:ext cx="6048671" cy="4032448"/>
          </a:xfrm>
          <a:prstGeom prst="rect">
            <a:avLst/>
          </a:prstGeom>
        </p:spPr>
      </p:pic>
      <p:pic>
        <p:nvPicPr>
          <p:cNvPr id="8" name="Grafik 7" descr="Ein Bild, das Elektronik, Elektronisches Gerät, Im Haus, Fernbedienung enthält.&#10;&#10;KI-generierte Inhalte können fehlerhaft sein.">
            <a:extLst>
              <a:ext uri="{FF2B5EF4-FFF2-40B4-BE49-F238E27FC236}">
                <a16:creationId xmlns:a16="http://schemas.microsoft.com/office/drawing/2014/main" id="{61CB66A5-9281-41CE-A675-698E237DC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9" b="21084"/>
          <a:stretch>
            <a:fillRect/>
          </a:stretch>
        </p:blipFill>
        <p:spPr>
          <a:xfrm>
            <a:off x="6995330" y="3878459"/>
            <a:ext cx="4660375" cy="228028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6AE0244-9E02-0F96-0C25-3D2EA9DDB6EE}"/>
              </a:ext>
            </a:extLst>
          </p:cNvPr>
          <p:cNvSpPr txBox="1"/>
          <p:nvPr/>
        </p:nvSpPr>
        <p:spPr>
          <a:xfrm>
            <a:off x="7289662" y="4077142"/>
            <a:ext cx="13042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800" dirty="0"/>
              <a:t>Variante A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0A6B9DB-C583-2947-E66C-E5FEA503EE44}"/>
              </a:ext>
            </a:extLst>
          </p:cNvPr>
          <p:cNvSpPr txBox="1"/>
          <p:nvPr/>
        </p:nvSpPr>
        <p:spPr>
          <a:xfrm>
            <a:off x="9912424" y="4067780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800" dirty="0"/>
              <a:t>Alternative B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6FBB136-2EC0-909F-891A-DD7EC9A25BFC}"/>
              </a:ext>
            </a:extLst>
          </p:cNvPr>
          <p:cNvSpPr txBox="1"/>
          <p:nvPr/>
        </p:nvSpPr>
        <p:spPr>
          <a:xfrm>
            <a:off x="4583832" y="185411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800" dirty="0"/>
              <a:t>Power Unit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D5168B1-6B07-B341-1A43-FB00A316A504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>
            <a:off x="5339916" y="2223448"/>
            <a:ext cx="2601847" cy="1853694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D97E89C4-39BB-F422-3217-155A9208A942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>
            <a:off x="5339916" y="2223448"/>
            <a:ext cx="5292588" cy="184433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9F91A-A500-64AB-FDE5-D7D9FD7D8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575E4-53B8-A369-4D91-65800F0D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Deep Dive – Data </a:t>
            </a:r>
            <a:r>
              <a:rPr lang="de-CH" dirty="0" err="1"/>
              <a:t>Cleansing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37657B-5E64-9965-DFCC-59D80B333C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Open HOUR – AI und PLM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B6BDEC-4925-FF42-4821-E15725A02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21" name="Zylinder 20">
            <a:extLst>
              <a:ext uri="{FF2B5EF4-FFF2-40B4-BE49-F238E27FC236}">
                <a16:creationId xmlns:a16="http://schemas.microsoft.com/office/drawing/2014/main" id="{BC086B6F-9177-BF27-5844-614E4E006E58}"/>
              </a:ext>
            </a:extLst>
          </p:cNvPr>
          <p:cNvSpPr/>
          <p:nvPr/>
        </p:nvSpPr>
        <p:spPr bwMode="auto">
          <a:xfrm>
            <a:off x="1486505" y="1723406"/>
            <a:ext cx="1299231" cy="871997"/>
          </a:xfrm>
          <a:prstGeom prst="can">
            <a:avLst>
              <a:gd name="adj" fmla="val 18747"/>
            </a:avLst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BOM Struktur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4ADF6635-583F-3BC5-4611-C22BE0AFCF95}"/>
              </a:ext>
            </a:extLst>
          </p:cNvPr>
          <p:cNvGrpSpPr/>
          <p:nvPr/>
        </p:nvGrpSpPr>
        <p:grpSpPr>
          <a:xfrm>
            <a:off x="1055440" y="3071770"/>
            <a:ext cx="2146940" cy="1310913"/>
            <a:chOff x="4714361" y="1625483"/>
            <a:chExt cx="2426975" cy="2568681"/>
          </a:xfrm>
        </p:grpSpPr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720B4DC3-BD2F-172A-D62C-420D50DEE03B}"/>
                </a:ext>
              </a:extLst>
            </p:cNvPr>
            <p:cNvSpPr/>
            <p:nvPr/>
          </p:nvSpPr>
          <p:spPr bwMode="auto">
            <a:xfrm>
              <a:off x="4714361" y="1625483"/>
              <a:ext cx="2426975" cy="2568681"/>
            </a:xfrm>
            <a:prstGeom prst="cube">
              <a:avLst>
                <a:gd name="adj" fmla="val 7074"/>
              </a:avLst>
            </a:prstGeom>
            <a:solidFill>
              <a:srgbClr val="007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de-CH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9E5F991E-9A06-00DA-B5B2-2FEC68A0BB1C}"/>
                </a:ext>
              </a:extLst>
            </p:cNvPr>
            <p:cNvSpPr/>
            <p:nvPr/>
          </p:nvSpPr>
          <p:spPr bwMode="auto">
            <a:xfrm>
              <a:off x="5927849" y="2018625"/>
              <a:ext cx="933452" cy="891196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CH" dirty="0">
                  <a:solidFill>
                    <a:schemeClr val="bg1"/>
                  </a:solidFill>
                </a:rPr>
                <a:t>LLM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C5C3DCE5-5D96-BD15-7395-057109221071}"/>
                </a:ext>
              </a:extLst>
            </p:cNvPr>
            <p:cNvSpPr/>
            <p:nvPr/>
          </p:nvSpPr>
          <p:spPr bwMode="auto">
            <a:xfrm>
              <a:off x="4811507" y="3141217"/>
              <a:ext cx="933452" cy="891196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CH" dirty="0">
                  <a:solidFill>
                    <a:schemeClr val="bg1"/>
                  </a:solidFill>
                </a:rPr>
                <a:t>System Prompt</a:t>
              </a:r>
            </a:p>
          </p:txBody>
        </p:sp>
      </p:grpSp>
      <p:sp>
        <p:nvSpPr>
          <p:cNvPr id="31" name="Zylinder 30">
            <a:extLst>
              <a:ext uri="{FF2B5EF4-FFF2-40B4-BE49-F238E27FC236}">
                <a16:creationId xmlns:a16="http://schemas.microsoft.com/office/drawing/2014/main" id="{E9206928-7EE1-F679-03D0-89E2BA1AD725}"/>
              </a:ext>
            </a:extLst>
          </p:cNvPr>
          <p:cNvSpPr/>
          <p:nvPr/>
        </p:nvSpPr>
        <p:spPr bwMode="auto">
          <a:xfrm>
            <a:off x="1479294" y="4858418"/>
            <a:ext cx="1299231" cy="871997"/>
          </a:xfrm>
          <a:prstGeom prst="can">
            <a:avLst>
              <a:gd name="adj" fmla="val 18747"/>
            </a:avLst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Validierung Alternative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8E9C1A0B-A53F-B997-2F78-299F6B60F2F3}"/>
              </a:ext>
            </a:extLst>
          </p:cNvPr>
          <p:cNvCxnSpPr>
            <a:cxnSpLocks/>
          </p:cNvCxnSpPr>
          <p:nvPr/>
        </p:nvCxnSpPr>
        <p:spPr>
          <a:xfrm rot="5400000">
            <a:off x="1994679" y="2842286"/>
            <a:ext cx="3082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CD0FC080-C61B-8CFE-3E8D-E5E8F2E87447}"/>
              </a:ext>
            </a:extLst>
          </p:cNvPr>
          <p:cNvCxnSpPr>
            <a:cxnSpLocks/>
          </p:cNvCxnSpPr>
          <p:nvPr/>
        </p:nvCxnSpPr>
        <p:spPr>
          <a:xfrm rot="5400000">
            <a:off x="1994679" y="4630378"/>
            <a:ext cx="3082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7" name="Tabelle 36">
            <a:extLst>
              <a:ext uri="{FF2B5EF4-FFF2-40B4-BE49-F238E27FC236}">
                <a16:creationId xmlns:a16="http://schemas.microsoft.com/office/drawing/2014/main" id="{CD0CB594-0F46-A15D-9E08-0E314E295BBA}"/>
              </a:ext>
            </a:extLst>
          </p:cNvPr>
          <p:cNvGraphicFramePr>
            <a:graphicFrameLocks noGrp="1"/>
          </p:cNvGraphicFramePr>
          <p:nvPr/>
        </p:nvGraphicFramePr>
        <p:xfrm>
          <a:off x="3791744" y="1331328"/>
          <a:ext cx="608400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07">
                  <a:extLst>
                    <a:ext uri="{9D8B030D-6E8A-4147-A177-3AD203B41FA5}">
                      <a16:colId xmlns:a16="http://schemas.microsoft.com/office/drawing/2014/main" val="1469038475"/>
                    </a:ext>
                  </a:extLst>
                </a:gridCol>
                <a:gridCol w="438106">
                  <a:extLst>
                    <a:ext uri="{9D8B030D-6E8A-4147-A177-3AD203B41FA5}">
                      <a16:colId xmlns:a16="http://schemas.microsoft.com/office/drawing/2014/main" val="2020036783"/>
                    </a:ext>
                  </a:extLst>
                </a:gridCol>
                <a:gridCol w="2373366">
                  <a:extLst>
                    <a:ext uri="{9D8B030D-6E8A-4147-A177-3AD203B41FA5}">
                      <a16:colId xmlns:a16="http://schemas.microsoft.com/office/drawing/2014/main" val="2738933707"/>
                    </a:ext>
                  </a:extLst>
                </a:gridCol>
                <a:gridCol w="505609">
                  <a:extLst>
                    <a:ext uri="{9D8B030D-6E8A-4147-A177-3AD203B41FA5}">
                      <a16:colId xmlns:a16="http://schemas.microsoft.com/office/drawing/2014/main" val="3751456040"/>
                    </a:ext>
                  </a:extLst>
                </a:gridCol>
                <a:gridCol w="2328813">
                  <a:extLst>
                    <a:ext uri="{9D8B030D-6E8A-4147-A177-3AD203B41FA5}">
                      <a16:colId xmlns:a16="http://schemas.microsoft.com/office/drawing/2014/main" val="1161628956"/>
                    </a:ext>
                  </a:extLst>
                </a:gridCol>
              </a:tblGrid>
              <a:tr h="272571">
                <a:tc gridSpan="2">
                  <a:txBody>
                    <a:bodyPr/>
                    <a:lstStyle/>
                    <a:p>
                      <a:pPr algn="ctr"/>
                      <a:r>
                        <a:rPr lang="de-CH" sz="1200" b="1" dirty="0">
                          <a:solidFill>
                            <a:schemeClr val="tx1"/>
                          </a:solidFill>
                        </a:rPr>
                        <a:t>Pos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1" dirty="0" err="1">
                          <a:solidFill>
                            <a:schemeClr val="tx1"/>
                          </a:solidFill>
                        </a:rPr>
                        <a:t>Qty</a:t>
                      </a:r>
                      <a:endParaRPr lang="de-CH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1" dirty="0">
                          <a:solidFill>
                            <a:schemeClr val="tx1"/>
                          </a:solidFill>
                        </a:rPr>
                        <a:t>Reference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576969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Power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201123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Platte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981809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Schrauben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312496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endParaRPr lang="de-CH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DC Power Supply 00101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69217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endParaRPr lang="de-CH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DC Power Supply 00102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Alternativteil für Pos 40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021483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Lötzinn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12127"/>
                  </a:ext>
                </a:extLst>
              </a:tr>
            </a:tbl>
          </a:graphicData>
        </a:graphic>
      </p:graphicFrame>
      <p:graphicFrame>
        <p:nvGraphicFramePr>
          <p:cNvPr id="39" name="Tabelle 38">
            <a:extLst>
              <a:ext uri="{FF2B5EF4-FFF2-40B4-BE49-F238E27FC236}">
                <a16:creationId xmlns:a16="http://schemas.microsoft.com/office/drawing/2014/main" id="{9DD6D4A3-315B-3FC8-565D-CAAFC0973083}"/>
              </a:ext>
            </a:extLst>
          </p:cNvPr>
          <p:cNvGraphicFramePr>
            <a:graphicFrameLocks noGrp="1"/>
          </p:cNvGraphicFramePr>
          <p:nvPr/>
        </p:nvGraphicFramePr>
        <p:xfrm>
          <a:off x="3791744" y="3872515"/>
          <a:ext cx="770485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38">
                  <a:extLst>
                    <a:ext uri="{9D8B030D-6E8A-4147-A177-3AD203B41FA5}">
                      <a16:colId xmlns:a16="http://schemas.microsoft.com/office/drawing/2014/main" val="1469038475"/>
                    </a:ext>
                  </a:extLst>
                </a:gridCol>
                <a:gridCol w="412060">
                  <a:extLst>
                    <a:ext uri="{9D8B030D-6E8A-4147-A177-3AD203B41FA5}">
                      <a16:colId xmlns:a16="http://schemas.microsoft.com/office/drawing/2014/main" val="2020036783"/>
                    </a:ext>
                  </a:extLst>
                </a:gridCol>
                <a:gridCol w="2394567">
                  <a:extLst>
                    <a:ext uri="{9D8B030D-6E8A-4147-A177-3AD203B41FA5}">
                      <a16:colId xmlns:a16="http://schemas.microsoft.com/office/drawing/2014/main" val="2738933707"/>
                    </a:ext>
                  </a:extLst>
                </a:gridCol>
                <a:gridCol w="499001">
                  <a:extLst>
                    <a:ext uri="{9D8B030D-6E8A-4147-A177-3AD203B41FA5}">
                      <a16:colId xmlns:a16="http://schemas.microsoft.com/office/drawing/2014/main" val="3751456040"/>
                    </a:ext>
                  </a:extLst>
                </a:gridCol>
                <a:gridCol w="2352434">
                  <a:extLst>
                    <a:ext uri="{9D8B030D-6E8A-4147-A177-3AD203B41FA5}">
                      <a16:colId xmlns:a16="http://schemas.microsoft.com/office/drawing/2014/main" val="1161628956"/>
                    </a:ext>
                  </a:extLst>
                </a:gridCol>
                <a:gridCol w="1645555">
                  <a:extLst>
                    <a:ext uri="{9D8B030D-6E8A-4147-A177-3AD203B41FA5}">
                      <a16:colId xmlns:a16="http://schemas.microsoft.com/office/drawing/2014/main" val="1608183217"/>
                    </a:ext>
                  </a:extLst>
                </a:gridCol>
              </a:tblGrid>
              <a:tr h="272571">
                <a:tc gridSpan="2">
                  <a:txBody>
                    <a:bodyPr/>
                    <a:lstStyle/>
                    <a:p>
                      <a:pPr algn="ctr"/>
                      <a:r>
                        <a:rPr lang="de-CH" sz="1200" b="1" dirty="0">
                          <a:solidFill>
                            <a:schemeClr val="tx1"/>
                          </a:solidFill>
                        </a:rPr>
                        <a:t>Pos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1" dirty="0" err="1">
                          <a:solidFill>
                            <a:schemeClr val="tx1"/>
                          </a:solidFill>
                        </a:rPr>
                        <a:t>Qty</a:t>
                      </a:r>
                      <a:endParaRPr lang="de-CH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1" dirty="0">
                          <a:solidFill>
                            <a:schemeClr val="tx1"/>
                          </a:solidFill>
                        </a:rPr>
                        <a:t>Reference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1" dirty="0">
                          <a:solidFill>
                            <a:schemeClr val="tx1"/>
                          </a:solidFill>
                        </a:rPr>
                        <a:t>Validation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576969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Power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201123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Platte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981809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Schrauben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312496"/>
                  </a:ext>
                </a:extLst>
              </a:tr>
              <a:tr h="201462">
                <a:tc>
                  <a:txBody>
                    <a:bodyPr/>
                    <a:lstStyle/>
                    <a:p>
                      <a:endParaRPr lang="de-CH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DC Power Supply 00101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69217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endParaRPr lang="de-CH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DC Power Supply 00102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 err="1">
                          <a:solidFill>
                            <a:schemeClr val="tx1"/>
                          </a:solidFill>
                        </a:rPr>
                        <a:t>take</a:t>
                      </a:r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dirty="0" err="1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 Pos 40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bg1"/>
                          </a:solidFill>
                        </a:rPr>
                        <a:t>Alternate </a:t>
                      </a:r>
                      <a:r>
                        <a:rPr lang="de-CH" sz="1200" dirty="0" err="1">
                          <a:solidFill>
                            <a:schemeClr val="bg1"/>
                          </a:solidFill>
                        </a:rPr>
                        <a:t>Candidate</a:t>
                      </a:r>
                      <a:r>
                        <a:rPr lang="de-CH" sz="1200" dirty="0">
                          <a:solidFill>
                            <a:schemeClr val="bg1"/>
                          </a:solidFill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021483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Lötzinn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12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5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hteck 113">
            <a:extLst>
              <a:ext uri="{FF2B5EF4-FFF2-40B4-BE49-F238E27FC236}">
                <a16:creationId xmlns:a16="http://schemas.microsoft.com/office/drawing/2014/main" id="{880E3007-F715-B677-D3D8-E4124C3B8274}"/>
              </a:ext>
            </a:extLst>
          </p:cNvPr>
          <p:cNvSpPr/>
          <p:nvPr/>
        </p:nvSpPr>
        <p:spPr bwMode="auto">
          <a:xfrm>
            <a:off x="5832720" y="1628800"/>
            <a:ext cx="1738809" cy="31833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l"/>
            <a:endParaRPr lang="de-CH" sz="1800" dirty="0" err="1">
              <a:solidFill>
                <a:schemeClr val="bg1"/>
              </a:solidFill>
            </a:endParaRP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9C90B9AC-D1A1-6F2C-5EC0-D6DBD137233A}"/>
              </a:ext>
            </a:extLst>
          </p:cNvPr>
          <p:cNvSpPr/>
          <p:nvPr/>
        </p:nvSpPr>
        <p:spPr bwMode="auto">
          <a:xfrm>
            <a:off x="7676203" y="1632571"/>
            <a:ext cx="1553314" cy="31833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l"/>
            <a:endParaRPr lang="de-CH" sz="1800" dirty="0" err="1">
              <a:solidFill>
                <a:schemeClr val="bg1"/>
              </a:solidFill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4A351DAE-9434-8EC3-C5B0-359317402CDB}"/>
              </a:ext>
            </a:extLst>
          </p:cNvPr>
          <p:cNvSpPr/>
          <p:nvPr/>
        </p:nvSpPr>
        <p:spPr bwMode="auto">
          <a:xfrm>
            <a:off x="9467908" y="1632571"/>
            <a:ext cx="1738809" cy="31833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l"/>
            <a:endParaRPr lang="de-CH" sz="1800" dirty="0" err="1">
              <a:solidFill>
                <a:schemeClr val="bg1"/>
              </a:solidFill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D46D8692-854D-FC19-32EA-68F5C4B01BAE}"/>
              </a:ext>
            </a:extLst>
          </p:cNvPr>
          <p:cNvSpPr/>
          <p:nvPr/>
        </p:nvSpPr>
        <p:spPr bwMode="auto">
          <a:xfrm>
            <a:off x="3973826" y="1633980"/>
            <a:ext cx="1366223" cy="31833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l"/>
            <a:endParaRPr lang="de-CH" sz="1800" dirty="0" err="1">
              <a:solidFill>
                <a:schemeClr val="bg1"/>
              </a:solidFill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B79B4E4-3CF5-0DF1-AC4D-5329BE1DF1BC}"/>
              </a:ext>
            </a:extLst>
          </p:cNvPr>
          <p:cNvSpPr/>
          <p:nvPr/>
        </p:nvSpPr>
        <p:spPr bwMode="auto">
          <a:xfrm>
            <a:off x="1975533" y="1632571"/>
            <a:ext cx="952115" cy="31833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l"/>
            <a:endParaRPr lang="de-CH" sz="1800" dirty="0" err="1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C1226C-9003-D0FE-94F7-8B1EA7FAD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Agentic</a:t>
            </a:r>
            <a:r>
              <a:rPr lang="de-CH" dirty="0"/>
              <a:t> PLM - Potenziale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0D7177-F025-0E1E-6C7C-1DE778BC89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Open HOUR – AI und PLM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EFF01A-1792-CB46-ABAB-1339A305E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23</a:t>
            </a:fld>
            <a:endParaRPr lang="de-CH" dirty="0"/>
          </a:p>
        </p:txBody>
      </p:sp>
      <p:cxnSp>
        <p:nvCxnSpPr>
          <p:cNvPr id="52" name="Straight Connector 4">
            <a:extLst>
              <a:ext uri="{FF2B5EF4-FFF2-40B4-BE49-F238E27FC236}">
                <a16:creationId xmlns:a16="http://schemas.microsoft.com/office/drawing/2014/main" id="{5C279DD7-D151-B86B-32CE-4319E8672E36}"/>
              </a:ext>
            </a:extLst>
          </p:cNvPr>
          <p:cNvCxnSpPr>
            <a:cxnSpLocks/>
          </p:cNvCxnSpPr>
          <p:nvPr/>
        </p:nvCxnSpPr>
        <p:spPr>
          <a:xfrm flipV="1">
            <a:off x="1975795" y="1658664"/>
            <a:ext cx="0" cy="210679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">
            <a:extLst>
              <a:ext uri="{FF2B5EF4-FFF2-40B4-BE49-F238E27FC236}">
                <a16:creationId xmlns:a16="http://schemas.microsoft.com/office/drawing/2014/main" id="{035BA296-ABF3-CD6B-61EC-C51D92917751}"/>
              </a:ext>
            </a:extLst>
          </p:cNvPr>
          <p:cNvCxnSpPr>
            <a:cxnSpLocks/>
          </p:cNvCxnSpPr>
          <p:nvPr/>
        </p:nvCxnSpPr>
        <p:spPr>
          <a:xfrm flipV="1">
            <a:off x="3980154" y="1658664"/>
            <a:ext cx="0" cy="229998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6">
            <a:extLst>
              <a:ext uri="{FF2B5EF4-FFF2-40B4-BE49-F238E27FC236}">
                <a16:creationId xmlns:a16="http://schemas.microsoft.com/office/drawing/2014/main" id="{9F979CAD-E32B-9248-7FC4-17DAE36B4EA5}"/>
              </a:ext>
            </a:extLst>
          </p:cNvPr>
          <p:cNvCxnSpPr>
            <a:cxnSpLocks/>
          </p:cNvCxnSpPr>
          <p:nvPr/>
        </p:nvCxnSpPr>
        <p:spPr>
          <a:xfrm flipV="1">
            <a:off x="5831495" y="1658664"/>
            <a:ext cx="0" cy="242232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7">
            <a:extLst>
              <a:ext uri="{FF2B5EF4-FFF2-40B4-BE49-F238E27FC236}">
                <a16:creationId xmlns:a16="http://schemas.microsoft.com/office/drawing/2014/main" id="{FD29830B-B346-5EC6-5BEE-762830097A3C}"/>
              </a:ext>
            </a:extLst>
          </p:cNvPr>
          <p:cNvCxnSpPr>
            <a:cxnSpLocks/>
          </p:cNvCxnSpPr>
          <p:nvPr/>
        </p:nvCxnSpPr>
        <p:spPr>
          <a:xfrm flipV="1">
            <a:off x="7676202" y="1658664"/>
            <a:ext cx="0" cy="248756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8">
            <a:extLst>
              <a:ext uri="{FF2B5EF4-FFF2-40B4-BE49-F238E27FC236}">
                <a16:creationId xmlns:a16="http://schemas.microsoft.com/office/drawing/2014/main" id="{AE9C18BD-4899-B61E-C6B2-E97A09894AB4}"/>
              </a:ext>
            </a:extLst>
          </p:cNvPr>
          <p:cNvCxnSpPr>
            <a:cxnSpLocks/>
          </p:cNvCxnSpPr>
          <p:nvPr/>
        </p:nvCxnSpPr>
        <p:spPr>
          <a:xfrm flipV="1">
            <a:off x="9467908" y="1658664"/>
            <a:ext cx="0" cy="2660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8" name="Group 10">
            <a:extLst>
              <a:ext uri="{FF2B5EF4-FFF2-40B4-BE49-F238E27FC236}">
                <a16:creationId xmlns:a16="http://schemas.microsoft.com/office/drawing/2014/main" id="{58B18745-5210-8531-5A0F-7B8EE9CECC2D}"/>
              </a:ext>
            </a:extLst>
          </p:cNvPr>
          <p:cNvGrpSpPr/>
          <p:nvPr/>
        </p:nvGrpSpPr>
        <p:grpSpPr>
          <a:xfrm>
            <a:off x="8639631" y="4252912"/>
            <a:ext cx="2015170" cy="1262530"/>
            <a:chOff x="838200" y="4567237"/>
            <a:chExt cx="2886075" cy="1808163"/>
          </a:xfrm>
        </p:grpSpPr>
        <p:sp>
          <p:nvSpPr>
            <p:cNvPr id="79" name="Freeform 56">
              <a:extLst>
                <a:ext uri="{FF2B5EF4-FFF2-40B4-BE49-F238E27FC236}">
                  <a16:creationId xmlns:a16="http://schemas.microsoft.com/office/drawing/2014/main" id="{F25A57F9-2BF6-5788-D3CC-9A2E6D57D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0" y="5359400"/>
              <a:ext cx="1527175" cy="1016000"/>
            </a:xfrm>
            <a:custGeom>
              <a:avLst/>
              <a:gdLst>
                <a:gd name="T0" fmla="*/ 470 w 962"/>
                <a:gd name="T1" fmla="*/ 119 h 640"/>
                <a:gd name="T2" fmla="*/ 962 w 962"/>
                <a:gd name="T3" fmla="*/ 640 h 640"/>
                <a:gd name="T4" fmla="*/ 125 w 962"/>
                <a:gd name="T5" fmla="*/ 640 h 640"/>
                <a:gd name="T6" fmla="*/ 0 w 962"/>
                <a:gd name="T7" fmla="*/ 35 h 640"/>
                <a:gd name="T8" fmla="*/ 53 w 962"/>
                <a:gd name="T9" fmla="*/ 0 h 640"/>
                <a:gd name="T10" fmla="*/ 199 w 962"/>
                <a:gd name="T11" fmla="*/ 160 h 640"/>
                <a:gd name="T12" fmla="*/ 280 w 962"/>
                <a:gd name="T13" fmla="*/ 97 h 640"/>
                <a:gd name="T14" fmla="*/ 380 w 962"/>
                <a:gd name="T15" fmla="*/ 160 h 640"/>
                <a:gd name="T16" fmla="*/ 470 w 962"/>
                <a:gd name="T17" fmla="*/ 11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2" h="640">
                  <a:moveTo>
                    <a:pt x="470" y="119"/>
                  </a:moveTo>
                  <a:lnTo>
                    <a:pt x="962" y="640"/>
                  </a:lnTo>
                  <a:lnTo>
                    <a:pt x="125" y="640"/>
                  </a:lnTo>
                  <a:lnTo>
                    <a:pt x="0" y="35"/>
                  </a:lnTo>
                  <a:lnTo>
                    <a:pt x="53" y="0"/>
                  </a:lnTo>
                  <a:lnTo>
                    <a:pt x="199" y="160"/>
                  </a:lnTo>
                  <a:lnTo>
                    <a:pt x="280" y="97"/>
                  </a:lnTo>
                  <a:lnTo>
                    <a:pt x="380" y="160"/>
                  </a:lnTo>
                  <a:lnTo>
                    <a:pt x="470" y="11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  <p:sp>
          <p:nvSpPr>
            <p:cNvPr id="80" name="Freeform 57">
              <a:extLst>
                <a:ext uri="{FF2B5EF4-FFF2-40B4-BE49-F238E27FC236}">
                  <a16:creationId xmlns:a16="http://schemas.microsoft.com/office/drawing/2014/main" id="{F2C1CB7D-4EA0-10C9-FB06-32119296B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63" y="4567237"/>
              <a:ext cx="919163" cy="1046163"/>
            </a:xfrm>
            <a:custGeom>
              <a:avLst/>
              <a:gdLst>
                <a:gd name="T0" fmla="*/ 0 w 579"/>
                <a:gd name="T1" fmla="*/ 0 h 659"/>
                <a:gd name="T2" fmla="*/ 579 w 579"/>
                <a:gd name="T3" fmla="*/ 618 h 659"/>
                <a:gd name="T4" fmla="*/ 489 w 579"/>
                <a:gd name="T5" fmla="*/ 659 h 659"/>
                <a:gd name="T6" fmla="*/ 389 w 579"/>
                <a:gd name="T7" fmla="*/ 596 h 659"/>
                <a:gd name="T8" fmla="*/ 308 w 579"/>
                <a:gd name="T9" fmla="*/ 659 h 659"/>
                <a:gd name="T10" fmla="*/ 162 w 579"/>
                <a:gd name="T11" fmla="*/ 499 h 659"/>
                <a:gd name="T12" fmla="*/ 109 w 579"/>
                <a:gd name="T13" fmla="*/ 534 h 659"/>
                <a:gd name="T14" fmla="*/ 0 w 579"/>
                <a:gd name="T15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659">
                  <a:moveTo>
                    <a:pt x="0" y="0"/>
                  </a:moveTo>
                  <a:lnTo>
                    <a:pt x="579" y="618"/>
                  </a:lnTo>
                  <a:lnTo>
                    <a:pt x="489" y="659"/>
                  </a:lnTo>
                  <a:lnTo>
                    <a:pt x="389" y="596"/>
                  </a:lnTo>
                  <a:lnTo>
                    <a:pt x="308" y="659"/>
                  </a:lnTo>
                  <a:lnTo>
                    <a:pt x="162" y="499"/>
                  </a:lnTo>
                  <a:lnTo>
                    <a:pt x="109" y="5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  <p:sp>
          <p:nvSpPr>
            <p:cNvPr id="81" name="Freeform 58">
              <a:extLst>
                <a:ext uri="{FF2B5EF4-FFF2-40B4-BE49-F238E27FC236}">
                  <a16:creationId xmlns:a16="http://schemas.microsoft.com/office/drawing/2014/main" id="{DF1A1DF4-ECAA-588D-070C-EFB131B63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" y="5359400"/>
              <a:ext cx="1557338" cy="1016000"/>
            </a:xfrm>
            <a:custGeom>
              <a:avLst/>
              <a:gdLst>
                <a:gd name="T0" fmla="*/ 856 w 981"/>
                <a:gd name="T1" fmla="*/ 35 h 640"/>
                <a:gd name="T2" fmla="*/ 981 w 981"/>
                <a:gd name="T3" fmla="*/ 640 h 640"/>
                <a:gd name="T4" fmla="*/ 0 w 981"/>
                <a:gd name="T5" fmla="*/ 640 h 640"/>
                <a:gd name="T6" fmla="*/ 374 w 981"/>
                <a:gd name="T7" fmla="*/ 72 h 640"/>
                <a:gd name="T8" fmla="*/ 563 w 981"/>
                <a:gd name="T9" fmla="*/ 0 h 640"/>
                <a:gd name="T10" fmla="*/ 632 w 981"/>
                <a:gd name="T11" fmla="*/ 97 h 640"/>
                <a:gd name="T12" fmla="*/ 688 w 981"/>
                <a:gd name="T13" fmla="*/ 0 h 640"/>
                <a:gd name="T14" fmla="*/ 772 w 981"/>
                <a:gd name="T15" fmla="*/ 72 h 640"/>
                <a:gd name="T16" fmla="*/ 856 w 981"/>
                <a:gd name="T17" fmla="*/ 3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1" h="640">
                  <a:moveTo>
                    <a:pt x="856" y="35"/>
                  </a:moveTo>
                  <a:lnTo>
                    <a:pt x="981" y="640"/>
                  </a:lnTo>
                  <a:lnTo>
                    <a:pt x="0" y="640"/>
                  </a:lnTo>
                  <a:lnTo>
                    <a:pt x="374" y="72"/>
                  </a:lnTo>
                  <a:lnTo>
                    <a:pt x="563" y="0"/>
                  </a:lnTo>
                  <a:lnTo>
                    <a:pt x="632" y="97"/>
                  </a:lnTo>
                  <a:lnTo>
                    <a:pt x="688" y="0"/>
                  </a:lnTo>
                  <a:lnTo>
                    <a:pt x="772" y="72"/>
                  </a:lnTo>
                  <a:lnTo>
                    <a:pt x="856" y="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  <p:sp>
          <p:nvSpPr>
            <p:cNvPr id="82" name="Freeform 59">
              <a:extLst>
                <a:ext uri="{FF2B5EF4-FFF2-40B4-BE49-F238E27FC236}">
                  <a16:creationId xmlns:a16="http://schemas.microsoft.com/office/drawing/2014/main" id="{9B63CC26-D107-2477-6CDF-3093E838A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925" y="4567237"/>
              <a:ext cx="765175" cy="946150"/>
            </a:xfrm>
            <a:custGeom>
              <a:avLst/>
              <a:gdLst>
                <a:gd name="T0" fmla="*/ 373 w 482"/>
                <a:gd name="T1" fmla="*/ 0 h 596"/>
                <a:gd name="T2" fmla="*/ 482 w 482"/>
                <a:gd name="T3" fmla="*/ 534 h 596"/>
                <a:gd name="T4" fmla="*/ 398 w 482"/>
                <a:gd name="T5" fmla="*/ 571 h 596"/>
                <a:gd name="T6" fmla="*/ 314 w 482"/>
                <a:gd name="T7" fmla="*/ 499 h 596"/>
                <a:gd name="T8" fmla="*/ 258 w 482"/>
                <a:gd name="T9" fmla="*/ 596 h 596"/>
                <a:gd name="T10" fmla="*/ 189 w 482"/>
                <a:gd name="T11" fmla="*/ 499 h 596"/>
                <a:gd name="T12" fmla="*/ 0 w 482"/>
                <a:gd name="T13" fmla="*/ 571 h 596"/>
                <a:gd name="T14" fmla="*/ 373 w 482"/>
                <a:gd name="T15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596">
                  <a:moveTo>
                    <a:pt x="373" y="0"/>
                  </a:moveTo>
                  <a:lnTo>
                    <a:pt x="482" y="534"/>
                  </a:lnTo>
                  <a:lnTo>
                    <a:pt x="398" y="571"/>
                  </a:lnTo>
                  <a:lnTo>
                    <a:pt x="314" y="499"/>
                  </a:lnTo>
                  <a:lnTo>
                    <a:pt x="258" y="596"/>
                  </a:lnTo>
                  <a:lnTo>
                    <a:pt x="189" y="499"/>
                  </a:lnTo>
                  <a:lnTo>
                    <a:pt x="0" y="571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7D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</p:grpSp>
      <p:grpSp>
        <p:nvGrpSpPr>
          <p:cNvPr id="59" name="Group 11">
            <a:extLst>
              <a:ext uri="{FF2B5EF4-FFF2-40B4-BE49-F238E27FC236}">
                <a16:creationId xmlns:a16="http://schemas.microsoft.com/office/drawing/2014/main" id="{E3EC7C28-AE8D-2E0A-CC72-CA3E71F511AD}"/>
              </a:ext>
            </a:extLst>
          </p:cNvPr>
          <p:cNvGrpSpPr/>
          <p:nvPr/>
        </p:nvGrpSpPr>
        <p:grpSpPr>
          <a:xfrm>
            <a:off x="6761326" y="4120871"/>
            <a:ext cx="2225925" cy="1394571"/>
            <a:chOff x="838200" y="4567237"/>
            <a:chExt cx="2886075" cy="1808163"/>
          </a:xfrm>
        </p:grpSpPr>
        <p:sp>
          <p:nvSpPr>
            <p:cNvPr id="75" name="Freeform 52">
              <a:extLst>
                <a:ext uri="{FF2B5EF4-FFF2-40B4-BE49-F238E27FC236}">
                  <a16:creationId xmlns:a16="http://schemas.microsoft.com/office/drawing/2014/main" id="{F7101FAC-1110-496F-E8B8-4D4AAED6A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0" y="5359400"/>
              <a:ext cx="1527175" cy="1016000"/>
            </a:xfrm>
            <a:custGeom>
              <a:avLst/>
              <a:gdLst>
                <a:gd name="T0" fmla="*/ 470 w 962"/>
                <a:gd name="T1" fmla="*/ 119 h 640"/>
                <a:gd name="T2" fmla="*/ 962 w 962"/>
                <a:gd name="T3" fmla="*/ 640 h 640"/>
                <a:gd name="T4" fmla="*/ 125 w 962"/>
                <a:gd name="T5" fmla="*/ 640 h 640"/>
                <a:gd name="T6" fmla="*/ 0 w 962"/>
                <a:gd name="T7" fmla="*/ 35 h 640"/>
                <a:gd name="T8" fmla="*/ 53 w 962"/>
                <a:gd name="T9" fmla="*/ 0 h 640"/>
                <a:gd name="T10" fmla="*/ 199 w 962"/>
                <a:gd name="T11" fmla="*/ 160 h 640"/>
                <a:gd name="T12" fmla="*/ 280 w 962"/>
                <a:gd name="T13" fmla="*/ 97 h 640"/>
                <a:gd name="T14" fmla="*/ 380 w 962"/>
                <a:gd name="T15" fmla="*/ 160 h 640"/>
                <a:gd name="T16" fmla="*/ 470 w 962"/>
                <a:gd name="T17" fmla="*/ 11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2" h="640">
                  <a:moveTo>
                    <a:pt x="470" y="119"/>
                  </a:moveTo>
                  <a:lnTo>
                    <a:pt x="962" y="640"/>
                  </a:lnTo>
                  <a:lnTo>
                    <a:pt x="125" y="640"/>
                  </a:lnTo>
                  <a:lnTo>
                    <a:pt x="0" y="35"/>
                  </a:lnTo>
                  <a:lnTo>
                    <a:pt x="53" y="0"/>
                  </a:lnTo>
                  <a:lnTo>
                    <a:pt x="199" y="160"/>
                  </a:lnTo>
                  <a:lnTo>
                    <a:pt x="280" y="97"/>
                  </a:lnTo>
                  <a:lnTo>
                    <a:pt x="380" y="160"/>
                  </a:lnTo>
                  <a:lnTo>
                    <a:pt x="470" y="11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  <p:sp>
          <p:nvSpPr>
            <p:cNvPr id="76" name="Freeform 53">
              <a:extLst>
                <a:ext uri="{FF2B5EF4-FFF2-40B4-BE49-F238E27FC236}">
                  <a16:creationId xmlns:a16="http://schemas.microsoft.com/office/drawing/2014/main" id="{6B6C463F-D0BD-A64E-27B6-FC1AAF81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63" y="4567237"/>
              <a:ext cx="919163" cy="1046163"/>
            </a:xfrm>
            <a:custGeom>
              <a:avLst/>
              <a:gdLst>
                <a:gd name="T0" fmla="*/ 0 w 579"/>
                <a:gd name="T1" fmla="*/ 0 h 659"/>
                <a:gd name="T2" fmla="*/ 579 w 579"/>
                <a:gd name="T3" fmla="*/ 618 h 659"/>
                <a:gd name="T4" fmla="*/ 489 w 579"/>
                <a:gd name="T5" fmla="*/ 659 h 659"/>
                <a:gd name="T6" fmla="*/ 389 w 579"/>
                <a:gd name="T7" fmla="*/ 596 h 659"/>
                <a:gd name="T8" fmla="*/ 308 w 579"/>
                <a:gd name="T9" fmla="*/ 659 h 659"/>
                <a:gd name="T10" fmla="*/ 162 w 579"/>
                <a:gd name="T11" fmla="*/ 499 h 659"/>
                <a:gd name="T12" fmla="*/ 109 w 579"/>
                <a:gd name="T13" fmla="*/ 534 h 659"/>
                <a:gd name="T14" fmla="*/ 0 w 579"/>
                <a:gd name="T15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659">
                  <a:moveTo>
                    <a:pt x="0" y="0"/>
                  </a:moveTo>
                  <a:lnTo>
                    <a:pt x="579" y="618"/>
                  </a:lnTo>
                  <a:lnTo>
                    <a:pt x="489" y="659"/>
                  </a:lnTo>
                  <a:lnTo>
                    <a:pt x="389" y="596"/>
                  </a:lnTo>
                  <a:lnTo>
                    <a:pt x="308" y="659"/>
                  </a:lnTo>
                  <a:lnTo>
                    <a:pt x="162" y="499"/>
                  </a:lnTo>
                  <a:lnTo>
                    <a:pt x="109" y="5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  <p:sp>
          <p:nvSpPr>
            <p:cNvPr id="77" name="Freeform 54">
              <a:extLst>
                <a:ext uri="{FF2B5EF4-FFF2-40B4-BE49-F238E27FC236}">
                  <a16:creationId xmlns:a16="http://schemas.microsoft.com/office/drawing/2014/main" id="{7C5F114C-5617-C38A-6463-4D8A08AAC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" y="5359400"/>
              <a:ext cx="1557338" cy="1016000"/>
            </a:xfrm>
            <a:custGeom>
              <a:avLst/>
              <a:gdLst>
                <a:gd name="T0" fmla="*/ 856 w 981"/>
                <a:gd name="T1" fmla="*/ 35 h 640"/>
                <a:gd name="T2" fmla="*/ 981 w 981"/>
                <a:gd name="T3" fmla="*/ 640 h 640"/>
                <a:gd name="T4" fmla="*/ 0 w 981"/>
                <a:gd name="T5" fmla="*/ 640 h 640"/>
                <a:gd name="T6" fmla="*/ 374 w 981"/>
                <a:gd name="T7" fmla="*/ 72 h 640"/>
                <a:gd name="T8" fmla="*/ 563 w 981"/>
                <a:gd name="T9" fmla="*/ 0 h 640"/>
                <a:gd name="T10" fmla="*/ 632 w 981"/>
                <a:gd name="T11" fmla="*/ 97 h 640"/>
                <a:gd name="T12" fmla="*/ 688 w 981"/>
                <a:gd name="T13" fmla="*/ 0 h 640"/>
                <a:gd name="T14" fmla="*/ 772 w 981"/>
                <a:gd name="T15" fmla="*/ 72 h 640"/>
                <a:gd name="T16" fmla="*/ 856 w 981"/>
                <a:gd name="T17" fmla="*/ 3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1" h="640">
                  <a:moveTo>
                    <a:pt x="856" y="35"/>
                  </a:moveTo>
                  <a:lnTo>
                    <a:pt x="981" y="640"/>
                  </a:lnTo>
                  <a:lnTo>
                    <a:pt x="0" y="640"/>
                  </a:lnTo>
                  <a:lnTo>
                    <a:pt x="374" y="72"/>
                  </a:lnTo>
                  <a:lnTo>
                    <a:pt x="563" y="0"/>
                  </a:lnTo>
                  <a:lnTo>
                    <a:pt x="632" y="97"/>
                  </a:lnTo>
                  <a:lnTo>
                    <a:pt x="688" y="0"/>
                  </a:lnTo>
                  <a:lnTo>
                    <a:pt x="772" y="72"/>
                  </a:lnTo>
                  <a:lnTo>
                    <a:pt x="856" y="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  <p:sp>
          <p:nvSpPr>
            <p:cNvPr id="78" name="Freeform 55">
              <a:extLst>
                <a:ext uri="{FF2B5EF4-FFF2-40B4-BE49-F238E27FC236}">
                  <a16:creationId xmlns:a16="http://schemas.microsoft.com/office/drawing/2014/main" id="{3E930E40-EBA1-FBE2-7E7A-3AF46C16F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925" y="4567237"/>
              <a:ext cx="765175" cy="946150"/>
            </a:xfrm>
            <a:custGeom>
              <a:avLst/>
              <a:gdLst>
                <a:gd name="T0" fmla="*/ 373 w 482"/>
                <a:gd name="T1" fmla="*/ 0 h 596"/>
                <a:gd name="T2" fmla="*/ 482 w 482"/>
                <a:gd name="T3" fmla="*/ 534 h 596"/>
                <a:gd name="T4" fmla="*/ 398 w 482"/>
                <a:gd name="T5" fmla="*/ 571 h 596"/>
                <a:gd name="T6" fmla="*/ 314 w 482"/>
                <a:gd name="T7" fmla="*/ 499 h 596"/>
                <a:gd name="T8" fmla="*/ 258 w 482"/>
                <a:gd name="T9" fmla="*/ 596 h 596"/>
                <a:gd name="T10" fmla="*/ 189 w 482"/>
                <a:gd name="T11" fmla="*/ 499 h 596"/>
                <a:gd name="T12" fmla="*/ 0 w 482"/>
                <a:gd name="T13" fmla="*/ 571 h 596"/>
                <a:gd name="T14" fmla="*/ 373 w 482"/>
                <a:gd name="T15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596">
                  <a:moveTo>
                    <a:pt x="373" y="0"/>
                  </a:moveTo>
                  <a:lnTo>
                    <a:pt x="482" y="534"/>
                  </a:lnTo>
                  <a:lnTo>
                    <a:pt x="398" y="571"/>
                  </a:lnTo>
                  <a:lnTo>
                    <a:pt x="314" y="499"/>
                  </a:lnTo>
                  <a:lnTo>
                    <a:pt x="258" y="596"/>
                  </a:lnTo>
                  <a:lnTo>
                    <a:pt x="189" y="499"/>
                  </a:lnTo>
                  <a:lnTo>
                    <a:pt x="0" y="571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7D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</p:grpSp>
      <p:grpSp>
        <p:nvGrpSpPr>
          <p:cNvPr id="60" name="Group 12">
            <a:extLst>
              <a:ext uri="{FF2B5EF4-FFF2-40B4-BE49-F238E27FC236}">
                <a16:creationId xmlns:a16="http://schemas.microsoft.com/office/drawing/2014/main" id="{DE9582F4-8975-13DA-9BA9-0E00DCB9570D}"/>
              </a:ext>
            </a:extLst>
          </p:cNvPr>
          <p:cNvGrpSpPr/>
          <p:nvPr/>
        </p:nvGrpSpPr>
        <p:grpSpPr>
          <a:xfrm>
            <a:off x="4859252" y="4031926"/>
            <a:ext cx="2367894" cy="1483516"/>
            <a:chOff x="838200" y="4567237"/>
            <a:chExt cx="2886075" cy="1808163"/>
          </a:xfrm>
        </p:grpSpPr>
        <p:sp>
          <p:nvSpPr>
            <p:cNvPr id="71" name="Freeform 48">
              <a:extLst>
                <a:ext uri="{FF2B5EF4-FFF2-40B4-BE49-F238E27FC236}">
                  <a16:creationId xmlns:a16="http://schemas.microsoft.com/office/drawing/2014/main" id="{3B0D226A-A4D3-CDE0-0ADE-A6D4C48E9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0" y="5359400"/>
              <a:ext cx="1527175" cy="1016000"/>
            </a:xfrm>
            <a:custGeom>
              <a:avLst/>
              <a:gdLst>
                <a:gd name="T0" fmla="*/ 470 w 962"/>
                <a:gd name="T1" fmla="*/ 119 h 640"/>
                <a:gd name="T2" fmla="*/ 962 w 962"/>
                <a:gd name="T3" fmla="*/ 640 h 640"/>
                <a:gd name="T4" fmla="*/ 125 w 962"/>
                <a:gd name="T5" fmla="*/ 640 h 640"/>
                <a:gd name="T6" fmla="*/ 0 w 962"/>
                <a:gd name="T7" fmla="*/ 35 h 640"/>
                <a:gd name="T8" fmla="*/ 53 w 962"/>
                <a:gd name="T9" fmla="*/ 0 h 640"/>
                <a:gd name="T10" fmla="*/ 199 w 962"/>
                <a:gd name="T11" fmla="*/ 160 h 640"/>
                <a:gd name="T12" fmla="*/ 280 w 962"/>
                <a:gd name="T13" fmla="*/ 97 h 640"/>
                <a:gd name="T14" fmla="*/ 380 w 962"/>
                <a:gd name="T15" fmla="*/ 160 h 640"/>
                <a:gd name="T16" fmla="*/ 470 w 962"/>
                <a:gd name="T17" fmla="*/ 11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2" h="640">
                  <a:moveTo>
                    <a:pt x="470" y="119"/>
                  </a:moveTo>
                  <a:lnTo>
                    <a:pt x="962" y="640"/>
                  </a:lnTo>
                  <a:lnTo>
                    <a:pt x="125" y="640"/>
                  </a:lnTo>
                  <a:lnTo>
                    <a:pt x="0" y="35"/>
                  </a:lnTo>
                  <a:lnTo>
                    <a:pt x="53" y="0"/>
                  </a:lnTo>
                  <a:lnTo>
                    <a:pt x="199" y="160"/>
                  </a:lnTo>
                  <a:lnTo>
                    <a:pt x="280" y="97"/>
                  </a:lnTo>
                  <a:lnTo>
                    <a:pt x="380" y="160"/>
                  </a:lnTo>
                  <a:lnTo>
                    <a:pt x="470" y="11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  <p:sp>
          <p:nvSpPr>
            <p:cNvPr id="72" name="Freeform 49">
              <a:extLst>
                <a:ext uri="{FF2B5EF4-FFF2-40B4-BE49-F238E27FC236}">
                  <a16:creationId xmlns:a16="http://schemas.microsoft.com/office/drawing/2014/main" id="{D593745D-82D9-3627-9EA3-2F0B90200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63" y="4567237"/>
              <a:ext cx="919163" cy="1046163"/>
            </a:xfrm>
            <a:custGeom>
              <a:avLst/>
              <a:gdLst>
                <a:gd name="T0" fmla="*/ 0 w 579"/>
                <a:gd name="T1" fmla="*/ 0 h 659"/>
                <a:gd name="T2" fmla="*/ 579 w 579"/>
                <a:gd name="T3" fmla="*/ 618 h 659"/>
                <a:gd name="T4" fmla="*/ 489 w 579"/>
                <a:gd name="T5" fmla="*/ 659 h 659"/>
                <a:gd name="T6" fmla="*/ 389 w 579"/>
                <a:gd name="T7" fmla="*/ 596 h 659"/>
                <a:gd name="T8" fmla="*/ 308 w 579"/>
                <a:gd name="T9" fmla="*/ 659 h 659"/>
                <a:gd name="T10" fmla="*/ 162 w 579"/>
                <a:gd name="T11" fmla="*/ 499 h 659"/>
                <a:gd name="T12" fmla="*/ 109 w 579"/>
                <a:gd name="T13" fmla="*/ 534 h 659"/>
                <a:gd name="T14" fmla="*/ 0 w 579"/>
                <a:gd name="T15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659">
                  <a:moveTo>
                    <a:pt x="0" y="0"/>
                  </a:moveTo>
                  <a:lnTo>
                    <a:pt x="579" y="618"/>
                  </a:lnTo>
                  <a:lnTo>
                    <a:pt x="489" y="659"/>
                  </a:lnTo>
                  <a:lnTo>
                    <a:pt x="389" y="596"/>
                  </a:lnTo>
                  <a:lnTo>
                    <a:pt x="308" y="659"/>
                  </a:lnTo>
                  <a:lnTo>
                    <a:pt x="162" y="499"/>
                  </a:lnTo>
                  <a:lnTo>
                    <a:pt x="109" y="5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5AB651BE-210E-9221-0F56-90DF3CCE4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" y="5359400"/>
              <a:ext cx="1557338" cy="1016000"/>
            </a:xfrm>
            <a:custGeom>
              <a:avLst/>
              <a:gdLst>
                <a:gd name="T0" fmla="*/ 856 w 981"/>
                <a:gd name="T1" fmla="*/ 35 h 640"/>
                <a:gd name="T2" fmla="*/ 981 w 981"/>
                <a:gd name="T3" fmla="*/ 640 h 640"/>
                <a:gd name="T4" fmla="*/ 0 w 981"/>
                <a:gd name="T5" fmla="*/ 640 h 640"/>
                <a:gd name="T6" fmla="*/ 374 w 981"/>
                <a:gd name="T7" fmla="*/ 72 h 640"/>
                <a:gd name="T8" fmla="*/ 563 w 981"/>
                <a:gd name="T9" fmla="*/ 0 h 640"/>
                <a:gd name="T10" fmla="*/ 632 w 981"/>
                <a:gd name="T11" fmla="*/ 97 h 640"/>
                <a:gd name="T12" fmla="*/ 688 w 981"/>
                <a:gd name="T13" fmla="*/ 0 h 640"/>
                <a:gd name="T14" fmla="*/ 772 w 981"/>
                <a:gd name="T15" fmla="*/ 72 h 640"/>
                <a:gd name="T16" fmla="*/ 856 w 981"/>
                <a:gd name="T17" fmla="*/ 3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1" h="640">
                  <a:moveTo>
                    <a:pt x="856" y="35"/>
                  </a:moveTo>
                  <a:lnTo>
                    <a:pt x="981" y="640"/>
                  </a:lnTo>
                  <a:lnTo>
                    <a:pt x="0" y="640"/>
                  </a:lnTo>
                  <a:lnTo>
                    <a:pt x="374" y="72"/>
                  </a:lnTo>
                  <a:lnTo>
                    <a:pt x="563" y="0"/>
                  </a:lnTo>
                  <a:lnTo>
                    <a:pt x="632" y="97"/>
                  </a:lnTo>
                  <a:lnTo>
                    <a:pt x="688" y="0"/>
                  </a:lnTo>
                  <a:lnTo>
                    <a:pt x="772" y="72"/>
                  </a:lnTo>
                  <a:lnTo>
                    <a:pt x="856" y="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  <p:sp>
          <p:nvSpPr>
            <p:cNvPr id="74" name="Freeform 51">
              <a:extLst>
                <a:ext uri="{FF2B5EF4-FFF2-40B4-BE49-F238E27FC236}">
                  <a16:creationId xmlns:a16="http://schemas.microsoft.com/office/drawing/2014/main" id="{FD37F937-66C2-B3AF-1DBE-DB8121C2F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925" y="4567237"/>
              <a:ext cx="765175" cy="946150"/>
            </a:xfrm>
            <a:custGeom>
              <a:avLst/>
              <a:gdLst>
                <a:gd name="T0" fmla="*/ 373 w 482"/>
                <a:gd name="T1" fmla="*/ 0 h 596"/>
                <a:gd name="T2" fmla="*/ 482 w 482"/>
                <a:gd name="T3" fmla="*/ 534 h 596"/>
                <a:gd name="T4" fmla="*/ 398 w 482"/>
                <a:gd name="T5" fmla="*/ 571 h 596"/>
                <a:gd name="T6" fmla="*/ 314 w 482"/>
                <a:gd name="T7" fmla="*/ 499 h 596"/>
                <a:gd name="T8" fmla="*/ 258 w 482"/>
                <a:gd name="T9" fmla="*/ 596 h 596"/>
                <a:gd name="T10" fmla="*/ 189 w 482"/>
                <a:gd name="T11" fmla="*/ 499 h 596"/>
                <a:gd name="T12" fmla="*/ 0 w 482"/>
                <a:gd name="T13" fmla="*/ 571 h 596"/>
                <a:gd name="T14" fmla="*/ 373 w 482"/>
                <a:gd name="T15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596">
                  <a:moveTo>
                    <a:pt x="373" y="0"/>
                  </a:moveTo>
                  <a:lnTo>
                    <a:pt x="482" y="534"/>
                  </a:lnTo>
                  <a:lnTo>
                    <a:pt x="398" y="571"/>
                  </a:lnTo>
                  <a:lnTo>
                    <a:pt x="314" y="499"/>
                  </a:lnTo>
                  <a:lnTo>
                    <a:pt x="258" y="596"/>
                  </a:lnTo>
                  <a:lnTo>
                    <a:pt x="189" y="499"/>
                  </a:lnTo>
                  <a:lnTo>
                    <a:pt x="0" y="571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7D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</p:grpSp>
      <p:grpSp>
        <p:nvGrpSpPr>
          <p:cNvPr id="61" name="Group 13">
            <a:extLst>
              <a:ext uri="{FF2B5EF4-FFF2-40B4-BE49-F238E27FC236}">
                <a16:creationId xmlns:a16="http://schemas.microsoft.com/office/drawing/2014/main" id="{D8AFB149-D8CB-D4A7-321F-EA90BC931FBB}"/>
              </a:ext>
            </a:extLst>
          </p:cNvPr>
          <p:cNvGrpSpPr/>
          <p:nvPr/>
        </p:nvGrpSpPr>
        <p:grpSpPr>
          <a:xfrm>
            <a:off x="2919871" y="3899159"/>
            <a:ext cx="2579809" cy="1616283"/>
            <a:chOff x="838200" y="4567237"/>
            <a:chExt cx="2886075" cy="1808163"/>
          </a:xfrm>
        </p:grpSpPr>
        <p:sp>
          <p:nvSpPr>
            <p:cNvPr id="67" name="Freeform 44">
              <a:extLst>
                <a:ext uri="{FF2B5EF4-FFF2-40B4-BE49-F238E27FC236}">
                  <a16:creationId xmlns:a16="http://schemas.microsoft.com/office/drawing/2014/main" id="{234D1D95-6288-66A2-A860-EB76B0F6C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0" y="5359400"/>
              <a:ext cx="1527175" cy="1016000"/>
            </a:xfrm>
            <a:custGeom>
              <a:avLst/>
              <a:gdLst>
                <a:gd name="T0" fmla="*/ 470 w 962"/>
                <a:gd name="T1" fmla="*/ 119 h 640"/>
                <a:gd name="T2" fmla="*/ 962 w 962"/>
                <a:gd name="T3" fmla="*/ 640 h 640"/>
                <a:gd name="T4" fmla="*/ 125 w 962"/>
                <a:gd name="T5" fmla="*/ 640 h 640"/>
                <a:gd name="T6" fmla="*/ 0 w 962"/>
                <a:gd name="T7" fmla="*/ 35 h 640"/>
                <a:gd name="T8" fmla="*/ 53 w 962"/>
                <a:gd name="T9" fmla="*/ 0 h 640"/>
                <a:gd name="T10" fmla="*/ 199 w 962"/>
                <a:gd name="T11" fmla="*/ 160 h 640"/>
                <a:gd name="T12" fmla="*/ 280 w 962"/>
                <a:gd name="T13" fmla="*/ 97 h 640"/>
                <a:gd name="T14" fmla="*/ 380 w 962"/>
                <a:gd name="T15" fmla="*/ 160 h 640"/>
                <a:gd name="T16" fmla="*/ 470 w 962"/>
                <a:gd name="T17" fmla="*/ 11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2" h="640">
                  <a:moveTo>
                    <a:pt x="470" y="119"/>
                  </a:moveTo>
                  <a:lnTo>
                    <a:pt x="962" y="640"/>
                  </a:lnTo>
                  <a:lnTo>
                    <a:pt x="125" y="640"/>
                  </a:lnTo>
                  <a:lnTo>
                    <a:pt x="0" y="35"/>
                  </a:lnTo>
                  <a:lnTo>
                    <a:pt x="53" y="0"/>
                  </a:lnTo>
                  <a:lnTo>
                    <a:pt x="199" y="160"/>
                  </a:lnTo>
                  <a:lnTo>
                    <a:pt x="280" y="97"/>
                  </a:lnTo>
                  <a:lnTo>
                    <a:pt x="380" y="160"/>
                  </a:lnTo>
                  <a:lnTo>
                    <a:pt x="470" y="11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  <p:sp>
          <p:nvSpPr>
            <p:cNvPr id="68" name="Freeform 45">
              <a:extLst>
                <a:ext uri="{FF2B5EF4-FFF2-40B4-BE49-F238E27FC236}">
                  <a16:creationId xmlns:a16="http://schemas.microsoft.com/office/drawing/2014/main" id="{C1A9476C-A944-CC4B-D0E5-688C0A92F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63" y="4567237"/>
              <a:ext cx="919163" cy="1046163"/>
            </a:xfrm>
            <a:custGeom>
              <a:avLst/>
              <a:gdLst>
                <a:gd name="T0" fmla="*/ 0 w 579"/>
                <a:gd name="T1" fmla="*/ 0 h 659"/>
                <a:gd name="T2" fmla="*/ 579 w 579"/>
                <a:gd name="T3" fmla="*/ 618 h 659"/>
                <a:gd name="T4" fmla="*/ 489 w 579"/>
                <a:gd name="T5" fmla="*/ 659 h 659"/>
                <a:gd name="T6" fmla="*/ 389 w 579"/>
                <a:gd name="T7" fmla="*/ 596 h 659"/>
                <a:gd name="T8" fmla="*/ 308 w 579"/>
                <a:gd name="T9" fmla="*/ 659 h 659"/>
                <a:gd name="T10" fmla="*/ 162 w 579"/>
                <a:gd name="T11" fmla="*/ 499 h 659"/>
                <a:gd name="T12" fmla="*/ 109 w 579"/>
                <a:gd name="T13" fmla="*/ 534 h 659"/>
                <a:gd name="T14" fmla="*/ 0 w 579"/>
                <a:gd name="T15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659">
                  <a:moveTo>
                    <a:pt x="0" y="0"/>
                  </a:moveTo>
                  <a:lnTo>
                    <a:pt x="579" y="618"/>
                  </a:lnTo>
                  <a:lnTo>
                    <a:pt x="489" y="659"/>
                  </a:lnTo>
                  <a:lnTo>
                    <a:pt x="389" y="596"/>
                  </a:lnTo>
                  <a:lnTo>
                    <a:pt x="308" y="659"/>
                  </a:lnTo>
                  <a:lnTo>
                    <a:pt x="162" y="499"/>
                  </a:lnTo>
                  <a:lnTo>
                    <a:pt x="109" y="5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  <p:sp>
          <p:nvSpPr>
            <p:cNvPr id="69" name="Freeform 46">
              <a:extLst>
                <a:ext uri="{FF2B5EF4-FFF2-40B4-BE49-F238E27FC236}">
                  <a16:creationId xmlns:a16="http://schemas.microsoft.com/office/drawing/2014/main" id="{CFCBF200-F649-14B5-C928-F86BE12A3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" y="5359400"/>
              <a:ext cx="1557338" cy="1016000"/>
            </a:xfrm>
            <a:custGeom>
              <a:avLst/>
              <a:gdLst>
                <a:gd name="T0" fmla="*/ 856 w 981"/>
                <a:gd name="T1" fmla="*/ 35 h 640"/>
                <a:gd name="T2" fmla="*/ 981 w 981"/>
                <a:gd name="T3" fmla="*/ 640 h 640"/>
                <a:gd name="T4" fmla="*/ 0 w 981"/>
                <a:gd name="T5" fmla="*/ 640 h 640"/>
                <a:gd name="T6" fmla="*/ 374 w 981"/>
                <a:gd name="T7" fmla="*/ 72 h 640"/>
                <a:gd name="T8" fmla="*/ 563 w 981"/>
                <a:gd name="T9" fmla="*/ 0 h 640"/>
                <a:gd name="T10" fmla="*/ 632 w 981"/>
                <a:gd name="T11" fmla="*/ 97 h 640"/>
                <a:gd name="T12" fmla="*/ 688 w 981"/>
                <a:gd name="T13" fmla="*/ 0 h 640"/>
                <a:gd name="T14" fmla="*/ 772 w 981"/>
                <a:gd name="T15" fmla="*/ 72 h 640"/>
                <a:gd name="T16" fmla="*/ 856 w 981"/>
                <a:gd name="T17" fmla="*/ 3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1" h="640">
                  <a:moveTo>
                    <a:pt x="856" y="35"/>
                  </a:moveTo>
                  <a:lnTo>
                    <a:pt x="981" y="640"/>
                  </a:lnTo>
                  <a:lnTo>
                    <a:pt x="0" y="640"/>
                  </a:lnTo>
                  <a:lnTo>
                    <a:pt x="374" y="72"/>
                  </a:lnTo>
                  <a:lnTo>
                    <a:pt x="563" y="0"/>
                  </a:lnTo>
                  <a:lnTo>
                    <a:pt x="632" y="97"/>
                  </a:lnTo>
                  <a:lnTo>
                    <a:pt x="688" y="0"/>
                  </a:lnTo>
                  <a:lnTo>
                    <a:pt x="772" y="72"/>
                  </a:lnTo>
                  <a:lnTo>
                    <a:pt x="856" y="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  <p:sp>
          <p:nvSpPr>
            <p:cNvPr id="70" name="Freeform 47">
              <a:extLst>
                <a:ext uri="{FF2B5EF4-FFF2-40B4-BE49-F238E27FC236}">
                  <a16:creationId xmlns:a16="http://schemas.microsoft.com/office/drawing/2014/main" id="{C257D7E1-44A2-2E5C-E037-BEEAED3ED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925" y="4567237"/>
              <a:ext cx="765175" cy="946150"/>
            </a:xfrm>
            <a:custGeom>
              <a:avLst/>
              <a:gdLst>
                <a:gd name="T0" fmla="*/ 373 w 482"/>
                <a:gd name="T1" fmla="*/ 0 h 596"/>
                <a:gd name="T2" fmla="*/ 482 w 482"/>
                <a:gd name="T3" fmla="*/ 534 h 596"/>
                <a:gd name="T4" fmla="*/ 398 w 482"/>
                <a:gd name="T5" fmla="*/ 571 h 596"/>
                <a:gd name="T6" fmla="*/ 314 w 482"/>
                <a:gd name="T7" fmla="*/ 499 h 596"/>
                <a:gd name="T8" fmla="*/ 258 w 482"/>
                <a:gd name="T9" fmla="*/ 596 h 596"/>
                <a:gd name="T10" fmla="*/ 189 w 482"/>
                <a:gd name="T11" fmla="*/ 499 h 596"/>
                <a:gd name="T12" fmla="*/ 0 w 482"/>
                <a:gd name="T13" fmla="*/ 571 h 596"/>
                <a:gd name="T14" fmla="*/ 373 w 482"/>
                <a:gd name="T15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596">
                  <a:moveTo>
                    <a:pt x="373" y="0"/>
                  </a:moveTo>
                  <a:lnTo>
                    <a:pt x="482" y="534"/>
                  </a:lnTo>
                  <a:lnTo>
                    <a:pt x="398" y="571"/>
                  </a:lnTo>
                  <a:lnTo>
                    <a:pt x="314" y="499"/>
                  </a:lnTo>
                  <a:lnTo>
                    <a:pt x="258" y="596"/>
                  </a:lnTo>
                  <a:lnTo>
                    <a:pt x="189" y="499"/>
                  </a:lnTo>
                  <a:lnTo>
                    <a:pt x="0" y="571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7D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</p:grpSp>
      <p:grpSp>
        <p:nvGrpSpPr>
          <p:cNvPr id="62" name="Group 14">
            <a:extLst>
              <a:ext uri="{FF2B5EF4-FFF2-40B4-BE49-F238E27FC236}">
                <a16:creationId xmlns:a16="http://schemas.microsoft.com/office/drawing/2014/main" id="{9CE2F055-189E-D7B7-AD50-F57FBD85B145}"/>
              </a:ext>
            </a:extLst>
          </p:cNvPr>
          <p:cNvGrpSpPr/>
          <p:nvPr/>
        </p:nvGrpSpPr>
        <p:grpSpPr>
          <a:xfrm>
            <a:off x="789979" y="3707750"/>
            <a:ext cx="2885324" cy="1807692"/>
            <a:chOff x="838200" y="4567237"/>
            <a:chExt cx="2886075" cy="1808163"/>
          </a:xfrm>
        </p:grpSpPr>
        <p:sp>
          <p:nvSpPr>
            <p:cNvPr id="63" name="Freeform 40">
              <a:extLst>
                <a:ext uri="{FF2B5EF4-FFF2-40B4-BE49-F238E27FC236}">
                  <a16:creationId xmlns:a16="http://schemas.microsoft.com/office/drawing/2014/main" id="{958C9127-A39D-7666-96FF-B3FE1E4BC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0" y="5359400"/>
              <a:ext cx="1527175" cy="1016000"/>
            </a:xfrm>
            <a:custGeom>
              <a:avLst/>
              <a:gdLst>
                <a:gd name="T0" fmla="*/ 470 w 962"/>
                <a:gd name="T1" fmla="*/ 119 h 640"/>
                <a:gd name="T2" fmla="*/ 962 w 962"/>
                <a:gd name="T3" fmla="*/ 640 h 640"/>
                <a:gd name="T4" fmla="*/ 125 w 962"/>
                <a:gd name="T5" fmla="*/ 640 h 640"/>
                <a:gd name="T6" fmla="*/ 0 w 962"/>
                <a:gd name="T7" fmla="*/ 35 h 640"/>
                <a:gd name="T8" fmla="*/ 53 w 962"/>
                <a:gd name="T9" fmla="*/ 0 h 640"/>
                <a:gd name="T10" fmla="*/ 199 w 962"/>
                <a:gd name="T11" fmla="*/ 160 h 640"/>
                <a:gd name="T12" fmla="*/ 280 w 962"/>
                <a:gd name="T13" fmla="*/ 97 h 640"/>
                <a:gd name="T14" fmla="*/ 380 w 962"/>
                <a:gd name="T15" fmla="*/ 160 h 640"/>
                <a:gd name="T16" fmla="*/ 470 w 962"/>
                <a:gd name="T17" fmla="*/ 11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2" h="640">
                  <a:moveTo>
                    <a:pt x="470" y="119"/>
                  </a:moveTo>
                  <a:lnTo>
                    <a:pt x="962" y="640"/>
                  </a:lnTo>
                  <a:lnTo>
                    <a:pt x="125" y="640"/>
                  </a:lnTo>
                  <a:lnTo>
                    <a:pt x="0" y="35"/>
                  </a:lnTo>
                  <a:lnTo>
                    <a:pt x="53" y="0"/>
                  </a:lnTo>
                  <a:lnTo>
                    <a:pt x="199" y="160"/>
                  </a:lnTo>
                  <a:lnTo>
                    <a:pt x="280" y="97"/>
                  </a:lnTo>
                  <a:lnTo>
                    <a:pt x="380" y="160"/>
                  </a:lnTo>
                  <a:lnTo>
                    <a:pt x="470" y="11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  <p:sp>
          <p:nvSpPr>
            <p:cNvPr id="64" name="Freeform 41">
              <a:extLst>
                <a:ext uri="{FF2B5EF4-FFF2-40B4-BE49-F238E27FC236}">
                  <a16:creationId xmlns:a16="http://schemas.microsoft.com/office/drawing/2014/main" id="{877207D4-01C9-672A-4FEC-F4F33391B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63" y="4567237"/>
              <a:ext cx="919163" cy="1046163"/>
            </a:xfrm>
            <a:custGeom>
              <a:avLst/>
              <a:gdLst>
                <a:gd name="T0" fmla="*/ 0 w 579"/>
                <a:gd name="T1" fmla="*/ 0 h 659"/>
                <a:gd name="T2" fmla="*/ 579 w 579"/>
                <a:gd name="T3" fmla="*/ 618 h 659"/>
                <a:gd name="T4" fmla="*/ 489 w 579"/>
                <a:gd name="T5" fmla="*/ 659 h 659"/>
                <a:gd name="T6" fmla="*/ 389 w 579"/>
                <a:gd name="T7" fmla="*/ 596 h 659"/>
                <a:gd name="T8" fmla="*/ 308 w 579"/>
                <a:gd name="T9" fmla="*/ 659 h 659"/>
                <a:gd name="T10" fmla="*/ 162 w 579"/>
                <a:gd name="T11" fmla="*/ 499 h 659"/>
                <a:gd name="T12" fmla="*/ 109 w 579"/>
                <a:gd name="T13" fmla="*/ 534 h 659"/>
                <a:gd name="T14" fmla="*/ 0 w 579"/>
                <a:gd name="T15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659">
                  <a:moveTo>
                    <a:pt x="0" y="0"/>
                  </a:moveTo>
                  <a:lnTo>
                    <a:pt x="579" y="618"/>
                  </a:lnTo>
                  <a:lnTo>
                    <a:pt x="489" y="659"/>
                  </a:lnTo>
                  <a:lnTo>
                    <a:pt x="389" y="596"/>
                  </a:lnTo>
                  <a:lnTo>
                    <a:pt x="308" y="659"/>
                  </a:lnTo>
                  <a:lnTo>
                    <a:pt x="162" y="499"/>
                  </a:lnTo>
                  <a:lnTo>
                    <a:pt x="109" y="5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  <p:sp>
          <p:nvSpPr>
            <p:cNvPr id="65" name="Freeform 42">
              <a:extLst>
                <a:ext uri="{FF2B5EF4-FFF2-40B4-BE49-F238E27FC236}">
                  <a16:creationId xmlns:a16="http://schemas.microsoft.com/office/drawing/2014/main" id="{48DF363C-D3F8-3B85-F2E9-17CB9D93F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" y="5359400"/>
              <a:ext cx="1557338" cy="1016000"/>
            </a:xfrm>
            <a:custGeom>
              <a:avLst/>
              <a:gdLst>
                <a:gd name="T0" fmla="*/ 856 w 981"/>
                <a:gd name="T1" fmla="*/ 35 h 640"/>
                <a:gd name="T2" fmla="*/ 981 w 981"/>
                <a:gd name="T3" fmla="*/ 640 h 640"/>
                <a:gd name="T4" fmla="*/ 0 w 981"/>
                <a:gd name="T5" fmla="*/ 640 h 640"/>
                <a:gd name="T6" fmla="*/ 374 w 981"/>
                <a:gd name="T7" fmla="*/ 72 h 640"/>
                <a:gd name="T8" fmla="*/ 563 w 981"/>
                <a:gd name="T9" fmla="*/ 0 h 640"/>
                <a:gd name="T10" fmla="*/ 632 w 981"/>
                <a:gd name="T11" fmla="*/ 97 h 640"/>
                <a:gd name="T12" fmla="*/ 688 w 981"/>
                <a:gd name="T13" fmla="*/ 0 h 640"/>
                <a:gd name="T14" fmla="*/ 772 w 981"/>
                <a:gd name="T15" fmla="*/ 72 h 640"/>
                <a:gd name="T16" fmla="*/ 856 w 981"/>
                <a:gd name="T17" fmla="*/ 3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1" h="640">
                  <a:moveTo>
                    <a:pt x="856" y="35"/>
                  </a:moveTo>
                  <a:lnTo>
                    <a:pt x="981" y="640"/>
                  </a:lnTo>
                  <a:lnTo>
                    <a:pt x="0" y="640"/>
                  </a:lnTo>
                  <a:lnTo>
                    <a:pt x="374" y="72"/>
                  </a:lnTo>
                  <a:lnTo>
                    <a:pt x="563" y="0"/>
                  </a:lnTo>
                  <a:lnTo>
                    <a:pt x="632" y="97"/>
                  </a:lnTo>
                  <a:lnTo>
                    <a:pt x="688" y="0"/>
                  </a:lnTo>
                  <a:lnTo>
                    <a:pt x="772" y="72"/>
                  </a:lnTo>
                  <a:lnTo>
                    <a:pt x="856" y="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  <p:sp>
          <p:nvSpPr>
            <p:cNvPr id="66" name="Freeform 43">
              <a:extLst>
                <a:ext uri="{FF2B5EF4-FFF2-40B4-BE49-F238E27FC236}">
                  <a16:creationId xmlns:a16="http://schemas.microsoft.com/office/drawing/2014/main" id="{CA08F734-1DE2-5E8E-D5DB-6104A33BD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925" y="4567237"/>
              <a:ext cx="765175" cy="946150"/>
            </a:xfrm>
            <a:custGeom>
              <a:avLst/>
              <a:gdLst>
                <a:gd name="T0" fmla="*/ 373 w 482"/>
                <a:gd name="T1" fmla="*/ 0 h 596"/>
                <a:gd name="T2" fmla="*/ 482 w 482"/>
                <a:gd name="T3" fmla="*/ 534 h 596"/>
                <a:gd name="T4" fmla="*/ 398 w 482"/>
                <a:gd name="T5" fmla="*/ 571 h 596"/>
                <a:gd name="T6" fmla="*/ 314 w 482"/>
                <a:gd name="T7" fmla="*/ 499 h 596"/>
                <a:gd name="T8" fmla="*/ 258 w 482"/>
                <a:gd name="T9" fmla="*/ 596 h 596"/>
                <a:gd name="T10" fmla="*/ 189 w 482"/>
                <a:gd name="T11" fmla="*/ 499 h 596"/>
                <a:gd name="T12" fmla="*/ 0 w 482"/>
                <a:gd name="T13" fmla="*/ 571 h 596"/>
                <a:gd name="T14" fmla="*/ 373 w 482"/>
                <a:gd name="T15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596">
                  <a:moveTo>
                    <a:pt x="373" y="0"/>
                  </a:moveTo>
                  <a:lnTo>
                    <a:pt x="482" y="534"/>
                  </a:lnTo>
                  <a:lnTo>
                    <a:pt x="398" y="571"/>
                  </a:lnTo>
                  <a:lnTo>
                    <a:pt x="314" y="499"/>
                  </a:lnTo>
                  <a:lnTo>
                    <a:pt x="258" y="596"/>
                  </a:lnTo>
                  <a:lnTo>
                    <a:pt x="189" y="499"/>
                  </a:lnTo>
                  <a:lnTo>
                    <a:pt x="0" y="571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7D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3" name="TextBox 55">
            <a:extLst>
              <a:ext uri="{FF2B5EF4-FFF2-40B4-BE49-F238E27FC236}">
                <a16:creationId xmlns:a16="http://schemas.microsoft.com/office/drawing/2014/main" id="{C0CED2B3-FAF8-CAF9-4A81-647B10110919}"/>
              </a:ext>
            </a:extLst>
          </p:cNvPr>
          <p:cNvSpPr txBox="1"/>
          <p:nvPr/>
        </p:nvSpPr>
        <p:spPr>
          <a:xfrm>
            <a:off x="2031344" y="1632571"/>
            <a:ext cx="706860" cy="307777"/>
          </a:xfrm>
          <a:prstGeom prst="rect">
            <a:avLst/>
          </a:prstGeom>
          <a:noFill/>
        </p:spPr>
        <p:txBody>
          <a:bodyPr wrap="none" lIns="0" rtlCol="0" anchor="ctr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 err="1">
                <a:solidFill>
                  <a:schemeClr val="bg1"/>
                </a:solidFill>
                <a:latin typeface="+mj-lt"/>
                <a:ea typeface="League Spartan" charset="0"/>
                <a:cs typeface="Poppins" pitchFamily="2" charset="77"/>
              </a:rPr>
              <a:t>Effizienz</a:t>
            </a:r>
            <a:endParaRPr lang="en-US" sz="1400" b="1" i="1" dirty="0">
              <a:solidFill>
                <a:schemeClr val="bg1"/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85" name="TextBox 55">
            <a:extLst>
              <a:ext uri="{FF2B5EF4-FFF2-40B4-BE49-F238E27FC236}">
                <a16:creationId xmlns:a16="http://schemas.microsoft.com/office/drawing/2014/main" id="{FCB5F49A-402A-E305-6E23-1AFF9A5B0212}"/>
              </a:ext>
            </a:extLst>
          </p:cNvPr>
          <p:cNvSpPr txBox="1"/>
          <p:nvPr/>
        </p:nvSpPr>
        <p:spPr>
          <a:xfrm>
            <a:off x="4042998" y="1632571"/>
            <a:ext cx="1332921" cy="307777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 err="1">
                <a:solidFill>
                  <a:schemeClr val="bg1"/>
                </a:solidFill>
                <a:latin typeface="+mj-lt"/>
                <a:ea typeface="League Spartan" charset="0"/>
                <a:cs typeface="Poppins" pitchFamily="2" charset="77"/>
              </a:rPr>
              <a:t>Entscheidungen</a:t>
            </a:r>
            <a:endParaRPr lang="en-US" sz="1400" b="1" i="1" dirty="0">
              <a:solidFill>
                <a:schemeClr val="bg1"/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86" name="Subtitle 2">
            <a:extLst>
              <a:ext uri="{FF2B5EF4-FFF2-40B4-BE49-F238E27FC236}">
                <a16:creationId xmlns:a16="http://schemas.microsoft.com/office/drawing/2014/main" id="{1C2E6C2D-D978-6904-F656-FB9DDC32A5F1}"/>
              </a:ext>
            </a:extLst>
          </p:cNvPr>
          <p:cNvSpPr txBox="1">
            <a:spLocks/>
          </p:cNvSpPr>
          <p:nvPr/>
        </p:nvSpPr>
        <p:spPr>
          <a:xfrm>
            <a:off x="4042998" y="2060848"/>
            <a:ext cx="1560711" cy="490775"/>
          </a:xfrm>
          <a:prstGeom prst="rect">
            <a:avLst/>
          </a:prstGeom>
        </p:spPr>
        <p:txBody>
          <a:bodyPr vert="horz" wrap="square" lIns="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  <a:spcBef>
                <a:spcPts val="600"/>
              </a:spcBef>
            </a:pPr>
            <a:r>
              <a:rPr lang="en-US" sz="1200" dirty="0" err="1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Datenbasierte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Entscheidungsvorlagen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. </a:t>
            </a:r>
          </a:p>
        </p:txBody>
      </p:sp>
      <p:sp>
        <p:nvSpPr>
          <p:cNvPr id="87" name="TextBox 55">
            <a:extLst>
              <a:ext uri="{FF2B5EF4-FFF2-40B4-BE49-F238E27FC236}">
                <a16:creationId xmlns:a16="http://schemas.microsoft.com/office/drawing/2014/main" id="{1368F7BE-76AC-FD63-A317-C530F01D69A0}"/>
              </a:ext>
            </a:extLst>
          </p:cNvPr>
          <p:cNvSpPr txBox="1"/>
          <p:nvPr/>
        </p:nvSpPr>
        <p:spPr>
          <a:xfrm>
            <a:off x="5869703" y="1626465"/>
            <a:ext cx="1783245" cy="307777"/>
          </a:xfrm>
          <a:prstGeom prst="rect">
            <a:avLst/>
          </a:prstGeom>
          <a:noFill/>
        </p:spPr>
        <p:txBody>
          <a:bodyPr wrap="none" lIns="0" rtlCol="0" anchor="ctr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 err="1">
                <a:solidFill>
                  <a:schemeClr val="bg1"/>
                </a:solidFill>
                <a:latin typeface="+mj-lt"/>
                <a:ea typeface="League Spartan" charset="0"/>
                <a:cs typeface="Poppins" pitchFamily="2" charset="77"/>
              </a:rPr>
              <a:t>Qualität</a:t>
            </a:r>
            <a:r>
              <a:rPr lang="en-US" sz="1400" b="1" i="1" dirty="0">
                <a:solidFill>
                  <a:schemeClr val="bg1"/>
                </a:solidFill>
                <a:latin typeface="+mj-lt"/>
                <a:ea typeface="League Spartan" charset="0"/>
                <a:cs typeface="Poppins" pitchFamily="2" charset="77"/>
              </a:rPr>
              <a:t> &amp; Compliance</a:t>
            </a:r>
          </a:p>
        </p:txBody>
      </p:sp>
      <p:sp>
        <p:nvSpPr>
          <p:cNvPr id="88" name="Subtitle 2">
            <a:extLst>
              <a:ext uri="{FF2B5EF4-FFF2-40B4-BE49-F238E27FC236}">
                <a16:creationId xmlns:a16="http://schemas.microsoft.com/office/drawing/2014/main" id="{EE0DE79F-50A7-901C-1225-6B3710E531D4}"/>
              </a:ext>
            </a:extLst>
          </p:cNvPr>
          <p:cNvSpPr txBox="1">
            <a:spLocks/>
          </p:cNvSpPr>
          <p:nvPr/>
        </p:nvSpPr>
        <p:spPr>
          <a:xfrm>
            <a:off x="5883202" y="2060848"/>
            <a:ext cx="1783244" cy="490775"/>
          </a:xfrm>
          <a:prstGeom prst="rect">
            <a:avLst/>
          </a:prstGeom>
        </p:spPr>
        <p:txBody>
          <a:bodyPr vert="horz" wrap="square" lIns="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  <a:spcBef>
                <a:spcPts val="600"/>
              </a:spcBef>
            </a:pPr>
            <a:r>
              <a:rPr lang="en-US" sz="1200" dirty="0" err="1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Durchgängige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Validierung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 von Standards.</a:t>
            </a:r>
          </a:p>
        </p:txBody>
      </p:sp>
      <p:sp>
        <p:nvSpPr>
          <p:cNvPr id="89" name="TextBox 55">
            <a:extLst>
              <a:ext uri="{FF2B5EF4-FFF2-40B4-BE49-F238E27FC236}">
                <a16:creationId xmlns:a16="http://schemas.microsoft.com/office/drawing/2014/main" id="{FB6A788D-9E30-2EC6-1620-9039519155BA}"/>
              </a:ext>
            </a:extLst>
          </p:cNvPr>
          <p:cNvSpPr txBox="1"/>
          <p:nvPr/>
        </p:nvSpPr>
        <p:spPr>
          <a:xfrm>
            <a:off x="7742456" y="1632571"/>
            <a:ext cx="1417889" cy="307777"/>
          </a:xfrm>
          <a:prstGeom prst="rect">
            <a:avLst/>
          </a:prstGeom>
          <a:noFill/>
        </p:spPr>
        <p:txBody>
          <a:bodyPr wrap="none" lIns="0" rtlCol="0" anchor="ctr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bg1"/>
                </a:solidFill>
                <a:latin typeface="+mj-lt"/>
                <a:ea typeface="League Spartan" charset="0"/>
                <a:cs typeface="Poppins" pitchFamily="2" charset="77"/>
              </a:rPr>
              <a:t>Knowledge </a:t>
            </a:r>
            <a:r>
              <a:rPr lang="en-US" sz="1400" b="1" i="1" dirty="0" err="1">
                <a:solidFill>
                  <a:schemeClr val="bg1"/>
                </a:solidFill>
                <a:latin typeface="+mj-lt"/>
                <a:ea typeface="League Spartan" charset="0"/>
                <a:cs typeface="Poppins" pitchFamily="2" charset="77"/>
              </a:rPr>
              <a:t>Mgmt</a:t>
            </a:r>
            <a:endParaRPr lang="en-US" sz="1400" b="1" i="1" dirty="0">
              <a:solidFill>
                <a:schemeClr val="bg1"/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90" name="Subtitle 2">
            <a:extLst>
              <a:ext uri="{FF2B5EF4-FFF2-40B4-BE49-F238E27FC236}">
                <a16:creationId xmlns:a16="http://schemas.microsoft.com/office/drawing/2014/main" id="{03D12188-1AB7-955B-B509-DB1376CE09A5}"/>
              </a:ext>
            </a:extLst>
          </p:cNvPr>
          <p:cNvSpPr txBox="1">
            <a:spLocks/>
          </p:cNvSpPr>
          <p:nvPr/>
        </p:nvSpPr>
        <p:spPr>
          <a:xfrm>
            <a:off x="7742456" y="2060848"/>
            <a:ext cx="1560711" cy="490775"/>
          </a:xfrm>
          <a:prstGeom prst="rect">
            <a:avLst/>
          </a:prstGeom>
        </p:spPr>
        <p:txBody>
          <a:bodyPr vert="horz" wrap="square" lIns="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Wissen und Daten </a:t>
            </a:r>
            <a:r>
              <a:rPr lang="en-US" sz="1200" dirty="0" err="1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miteinander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verbinden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91" name="TextBox 55">
            <a:extLst>
              <a:ext uri="{FF2B5EF4-FFF2-40B4-BE49-F238E27FC236}">
                <a16:creationId xmlns:a16="http://schemas.microsoft.com/office/drawing/2014/main" id="{0E4F4FAE-340A-7222-606C-861E69FC9C96}"/>
              </a:ext>
            </a:extLst>
          </p:cNvPr>
          <p:cNvSpPr txBox="1"/>
          <p:nvPr/>
        </p:nvSpPr>
        <p:spPr>
          <a:xfrm>
            <a:off x="9525509" y="1632571"/>
            <a:ext cx="1738809" cy="307777"/>
          </a:xfrm>
          <a:prstGeom prst="rect">
            <a:avLst/>
          </a:prstGeom>
          <a:noFill/>
        </p:spPr>
        <p:txBody>
          <a:bodyPr wrap="none" lIns="0" rtlCol="0" anchor="ctr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bg1"/>
                </a:solidFill>
                <a:latin typeface="+mj-lt"/>
                <a:ea typeface="League Spartan" charset="0"/>
                <a:cs typeface="Poppins" pitchFamily="2" charset="77"/>
              </a:rPr>
              <a:t>Predictive Intelligence</a:t>
            </a:r>
          </a:p>
        </p:txBody>
      </p:sp>
      <p:sp>
        <p:nvSpPr>
          <p:cNvPr id="92" name="Subtitle 2">
            <a:extLst>
              <a:ext uri="{FF2B5EF4-FFF2-40B4-BE49-F238E27FC236}">
                <a16:creationId xmlns:a16="http://schemas.microsoft.com/office/drawing/2014/main" id="{CAA7FA83-EE48-3EA2-F3A5-BE8DB38B75F5}"/>
              </a:ext>
            </a:extLst>
          </p:cNvPr>
          <p:cNvSpPr txBox="1">
            <a:spLocks/>
          </p:cNvSpPr>
          <p:nvPr/>
        </p:nvSpPr>
        <p:spPr>
          <a:xfrm>
            <a:off x="9525509" y="2060848"/>
            <a:ext cx="1560711" cy="490775"/>
          </a:xfrm>
          <a:prstGeom prst="rect">
            <a:avLst/>
          </a:prstGeom>
        </p:spPr>
        <p:txBody>
          <a:bodyPr vert="horz" wrap="square" lIns="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  <a:spcBef>
                <a:spcPts val="600"/>
              </a:spcBef>
            </a:pPr>
            <a:r>
              <a:rPr lang="en-US" sz="1200" dirty="0" err="1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Mustererkennung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 und </a:t>
            </a:r>
            <a:r>
              <a:rPr lang="en-US" sz="1200" dirty="0" err="1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Vorhersage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cxnSp>
        <p:nvCxnSpPr>
          <p:cNvPr id="93" name="Straight Connector 4">
            <a:extLst>
              <a:ext uri="{FF2B5EF4-FFF2-40B4-BE49-F238E27FC236}">
                <a16:creationId xmlns:a16="http://schemas.microsoft.com/office/drawing/2014/main" id="{A38228A4-2043-2FCD-C4F2-AAB4173FF547}"/>
              </a:ext>
            </a:extLst>
          </p:cNvPr>
          <p:cNvCxnSpPr>
            <a:cxnSpLocks/>
          </p:cNvCxnSpPr>
          <p:nvPr/>
        </p:nvCxnSpPr>
        <p:spPr>
          <a:xfrm flipH="1">
            <a:off x="789979" y="2783458"/>
            <a:ext cx="1034658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Subtitle 2">
            <a:extLst>
              <a:ext uri="{FF2B5EF4-FFF2-40B4-BE49-F238E27FC236}">
                <a16:creationId xmlns:a16="http://schemas.microsoft.com/office/drawing/2014/main" id="{410F1297-7EED-1301-DB1C-9B1720489C59}"/>
              </a:ext>
            </a:extLst>
          </p:cNvPr>
          <p:cNvSpPr txBox="1">
            <a:spLocks/>
          </p:cNvSpPr>
          <p:nvPr/>
        </p:nvSpPr>
        <p:spPr>
          <a:xfrm>
            <a:off x="2059570" y="2064182"/>
            <a:ext cx="1868878" cy="490775"/>
          </a:xfrm>
          <a:prstGeom prst="rect">
            <a:avLst/>
          </a:prstGeom>
        </p:spPr>
        <p:txBody>
          <a:bodyPr vert="horz" wrap="square" lIns="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  <a:spcBef>
                <a:spcPts val="600"/>
              </a:spcBef>
            </a:pPr>
            <a:r>
              <a:rPr lang="en-US" sz="1200" dirty="0" err="1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Übernahme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 von </a:t>
            </a:r>
            <a:r>
              <a:rPr lang="en-US" sz="1200" dirty="0" err="1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repetitiven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wissensbasierten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Aufgaben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100" name="Subtitle 2">
            <a:extLst>
              <a:ext uri="{FF2B5EF4-FFF2-40B4-BE49-F238E27FC236}">
                <a16:creationId xmlns:a16="http://schemas.microsoft.com/office/drawing/2014/main" id="{0D9E042F-A923-454C-BBD4-970C71C78050}"/>
              </a:ext>
            </a:extLst>
          </p:cNvPr>
          <p:cNvSpPr txBox="1">
            <a:spLocks/>
          </p:cNvSpPr>
          <p:nvPr/>
        </p:nvSpPr>
        <p:spPr>
          <a:xfrm>
            <a:off x="789979" y="2448977"/>
            <a:ext cx="1119564" cy="259943"/>
          </a:xfrm>
          <a:prstGeom prst="rect">
            <a:avLst/>
          </a:prstGeom>
        </p:spPr>
        <p:txBody>
          <a:bodyPr vert="horz" wrap="square" lIns="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  <a:spcBef>
                <a:spcPts val="600"/>
              </a:spcBef>
            </a:pPr>
            <a:r>
              <a:rPr lang="en-US" sz="1200" b="1" dirty="0" err="1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Bereich</a:t>
            </a:r>
            <a:endParaRPr lang="en-US" sz="1200" b="1" dirty="0">
              <a:solidFill>
                <a:schemeClr val="tx1"/>
              </a:solidFill>
              <a:latin typeface="+mj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pic>
        <p:nvPicPr>
          <p:cNvPr id="102" name="Grafik 101" descr="Zahnräder mit einfarbiger Füllung">
            <a:extLst>
              <a:ext uri="{FF2B5EF4-FFF2-40B4-BE49-F238E27FC236}">
                <a16:creationId xmlns:a16="http://schemas.microsoft.com/office/drawing/2014/main" id="{2D8D1F2E-F477-CC8F-9B18-16915EB53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159" y="2001399"/>
            <a:ext cx="478206" cy="478206"/>
          </a:xfrm>
          <a:prstGeom prst="rect">
            <a:avLst/>
          </a:prstGeom>
        </p:spPr>
      </p:pic>
      <p:pic>
        <p:nvPicPr>
          <p:cNvPr id="104" name="Grafik 103" descr="Chevronpfeile mit einfarbiger Füllung">
            <a:extLst>
              <a:ext uri="{FF2B5EF4-FFF2-40B4-BE49-F238E27FC236}">
                <a16:creationId xmlns:a16="http://schemas.microsoft.com/office/drawing/2014/main" id="{D6330BE1-384E-148A-6AC7-AAA5D9B83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1161" y="2896737"/>
            <a:ext cx="457199" cy="457199"/>
          </a:xfrm>
          <a:prstGeom prst="rect">
            <a:avLst/>
          </a:prstGeom>
        </p:spPr>
      </p:pic>
      <p:sp>
        <p:nvSpPr>
          <p:cNvPr id="105" name="Subtitle 2">
            <a:extLst>
              <a:ext uri="{FF2B5EF4-FFF2-40B4-BE49-F238E27FC236}">
                <a16:creationId xmlns:a16="http://schemas.microsoft.com/office/drawing/2014/main" id="{20DC1598-FD2F-F077-B5D0-7F5DBDBC870F}"/>
              </a:ext>
            </a:extLst>
          </p:cNvPr>
          <p:cNvSpPr txBox="1">
            <a:spLocks/>
          </p:cNvSpPr>
          <p:nvPr/>
        </p:nvSpPr>
        <p:spPr>
          <a:xfrm>
            <a:off x="773861" y="3271562"/>
            <a:ext cx="1119564" cy="259943"/>
          </a:xfrm>
          <a:prstGeom prst="rect">
            <a:avLst/>
          </a:prstGeom>
        </p:spPr>
        <p:txBody>
          <a:bodyPr vert="horz" wrap="square" lIns="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  <a:spcBef>
                <a:spcPts val="600"/>
              </a:spcBef>
            </a:pPr>
            <a:r>
              <a:rPr lang="en-US" sz="1200" b="1" dirty="0" err="1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Beispiel</a:t>
            </a:r>
            <a:endParaRPr lang="en-US" sz="1200" b="1" dirty="0">
              <a:solidFill>
                <a:schemeClr val="tx1"/>
              </a:solidFill>
              <a:latin typeface="+mj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06" name="Subtitle 2">
            <a:extLst>
              <a:ext uri="{FF2B5EF4-FFF2-40B4-BE49-F238E27FC236}">
                <a16:creationId xmlns:a16="http://schemas.microsoft.com/office/drawing/2014/main" id="{27133E16-7210-6947-79A4-CD6A810F37CA}"/>
              </a:ext>
            </a:extLst>
          </p:cNvPr>
          <p:cNvSpPr txBox="1">
            <a:spLocks/>
          </p:cNvSpPr>
          <p:nvPr/>
        </p:nvSpPr>
        <p:spPr>
          <a:xfrm>
            <a:off x="4042587" y="2928802"/>
            <a:ext cx="1560711" cy="567720"/>
          </a:xfrm>
          <a:prstGeom prst="rect">
            <a:avLst/>
          </a:prstGeom>
        </p:spPr>
        <p:txBody>
          <a:bodyPr vert="horz" wrap="square" lIns="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7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Release Readiness</a:t>
            </a:r>
          </a:p>
          <a:p>
            <a:pPr marL="171450" indent="-171450" algn="l">
              <a:lnSpc>
                <a:spcPts val="17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Alternativteile</a:t>
            </a:r>
            <a:endParaRPr lang="en-US" sz="1200" dirty="0">
              <a:solidFill>
                <a:schemeClr val="tx1"/>
              </a:solidFill>
              <a:latin typeface="+mj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07" name="Subtitle 2">
            <a:extLst>
              <a:ext uri="{FF2B5EF4-FFF2-40B4-BE49-F238E27FC236}">
                <a16:creationId xmlns:a16="http://schemas.microsoft.com/office/drawing/2014/main" id="{F87ACE1B-83BC-C28C-6301-1E7AE5236309}"/>
              </a:ext>
            </a:extLst>
          </p:cNvPr>
          <p:cNvSpPr txBox="1">
            <a:spLocks/>
          </p:cNvSpPr>
          <p:nvPr/>
        </p:nvSpPr>
        <p:spPr>
          <a:xfrm>
            <a:off x="5882791" y="2928802"/>
            <a:ext cx="1560711" cy="567720"/>
          </a:xfrm>
          <a:prstGeom prst="rect">
            <a:avLst/>
          </a:prstGeom>
        </p:spPr>
        <p:txBody>
          <a:bodyPr vert="horz" wrap="square" lIns="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7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Auto-Flagging</a:t>
            </a:r>
          </a:p>
          <a:p>
            <a:pPr marL="171450" indent="-171450" algn="l">
              <a:lnSpc>
                <a:spcPts val="17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Optimierung</a:t>
            </a:r>
            <a:endParaRPr lang="en-US" sz="1200" dirty="0">
              <a:solidFill>
                <a:schemeClr val="tx1"/>
              </a:solidFill>
              <a:latin typeface="+mj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08" name="Subtitle 2">
            <a:extLst>
              <a:ext uri="{FF2B5EF4-FFF2-40B4-BE49-F238E27FC236}">
                <a16:creationId xmlns:a16="http://schemas.microsoft.com/office/drawing/2014/main" id="{EFAF232F-FDE7-BAC2-4735-ECCE39730315}"/>
              </a:ext>
            </a:extLst>
          </p:cNvPr>
          <p:cNvSpPr txBox="1">
            <a:spLocks/>
          </p:cNvSpPr>
          <p:nvPr/>
        </p:nvSpPr>
        <p:spPr>
          <a:xfrm>
            <a:off x="7742045" y="2928802"/>
            <a:ext cx="1560711" cy="567720"/>
          </a:xfrm>
          <a:prstGeom prst="rect">
            <a:avLst/>
          </a:prstGeom>
        </p:spPr>
        <p:txBody>
          <a:bodyPr vert="horz" wrap="square" lIns="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7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Supplier Integration</a:t>
            </a:r>
          </a:p>
          <a:p>
            <a:pPr marL="171450" indent="-171450" algn="l">
              <a:lnSpc>
                <a:spcPts val="17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Information Loops</a:t>
            </a:r>
          </a:p>
        </p:txBody>
      </p:sp>
      <p:sp>
        <p:nvSpPr>
          <p:cNvPr id="109" name="Subtitle 2">
            <a:extLst>
              <a:ext uri="{FF2B5EF4-FFF2-40B4-BE49-F238E27FC236}">
                <a16:creationId xmlns:a16="http://schemas.microsoft.com/office/drawing/2014/main" id="{65E35ED4-86F5-D2C5-26F3-D992C0EB13FE}"/>
              </a:ext>
            </a:extLst>
          </p:cNvPr>
          <p:cNvSpPr txBox="1">
            <a:spLocks/>
          </p:cNvSpPr>
          <p:nvPr/>
        </p:nvSpPr>
        <p:spPr>
          <a:xfrm>
            <a:off x="9525098" y="2928802"/>
            <a:ext cx="1560711" cy="567720"/>
          </a:xfrm>
          <a:prstGeom prst="rect">
            <a:avLst/>
          </a:prstGeom>
        </p:spPr>
        <p:txBody>
          <a:bodyPr vert="horz" wrap="square" lIns="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7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Performance Tracking</a:t>
            </a:r>
          </a:p>
          <a:p>
            <a:pPr marL="171450" indent="-171450" algn="l">
              <a:lnSpc>
                <a:spcPts val="17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Risk Management</a:t>
            </a:r>
          </a:p>
        </p:txBody>
      </p:sp>
      <p:sp>
        <p:nvSpPr>
          <p:cNvPr id="110" name="Subtitle 2">
            <a:extLst>
              <a:ext uri="{FF2B5EF4-FFF2-40B4-BE49-F238E27FC236}">
                <a16:creationId xmlns:a16="http://schemas.microsoft.com/office/drawing/2014/main" id="{E3F7B279-E0C1-C6C0-6979-41A68E28FF07}"/>
              </a:ext>
            </a:extLst>
          </p:cNvPr>
          <p:cNvSpPr txBox="1">
            <a:spLocks/>
          </p:cNvSpPr>
          <p:nvPr/>
        </p:nvSpPr>
        <p:spPr>
          <a:xfrm>
            <a:off x="2030933" y="2932136"/>
            <a:ext cx="1560711" cy="567720"/>
          </a:xfrm>
          <a:prstGeom prst="rect">
            <a:avLst/>
          </a:prstGeom>
        </p:spPr>
        <p:txBody>
          <a:bodyPr vert="horz" wrap="square" lIns="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7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Auto CN-Trigger</a:t>
            </a:r>
          </a:p>
          <a:p>
            <a:pPr marL="171450" indent="-171450" algn="l">
              <a:lnSpc>
                <a:spcPts val="17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Klassifizierung</a:t>
            </a:r>
            <a:endParaRPr lang="en-US" sz="1200" dirty="0">
              <a:solidFill>
                <a:schemeClr val="tx1"/>
              </a:solidFill>
              <a:latin typeface="+mj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918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3" grpId="0" animBg="1"/>
      <p:bldP spid="112" grpId="0" animBg="1"/>
      <p:bldP spid="83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7" grpId="0"/>
      <p:bldP spid="100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35A98-6F0D-293F-267F-51BBB0A55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D63189-E47D-FDE7-666E-501CC38FF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Wrap Up – Kernaspekte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95C7DC-9EC7-BB42-4244-0544F4F4C1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Open HOUR – AI und PLM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57F0FB-DA0C-5B70-612F-ABE8CAAEF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24</a:t>
            </a:fld>
            <a:endParaRPr lang="de-CH" dirty="0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EF3AC7F7-30AC-3D68-1996-1A391DCA3FF3}"/>
              </a:ext>
            </a:extLst>
          </p:cNvPr>
          <p:cNvSpPr>
            <a:spLocks noChangeAspect="1"/>
          </p:cNvSpPr>
          <p:nvPr/>
        </p:nvSpPr>
        <p:spPr bwMode="auto">
          <a:xfrm>
            <a:off x="551384" y="3479256"/>
            <a:ext cx="2768784" cy="221049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l"/>
            <a:endParaRPr lang="de-CH" sz="1800" dirty="0" err="1"/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B6603E49-607A-48AE-FCD4-00DB59CA70D9}"/>
              </a:ext>
            </a:extLst>
          </p:cNvPr>
          <p:cNvSpPr>
            <a:spLocks noChangeAspect="1"/>
          </p:cNvSpPr>
          <p:nvPr/>
        </p:nvSpPr>
        <p:spPr bwMode="auto">
          <a:xfrm>
            <a:off x="3327216" y="3479256"/>
            <a:ext cx="2768784" cy="2210496"/>
          </a:xfrm>
          <a:prstGeom prst="triangl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l"/>
            <a:endParaRPr lang="de-CH" sz="1800" dirty="0" err="1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E6118C57-D1EE-4BD1-EAA6-3F07B1F904BE}"/>
              </a:ext>
            </a:extLst>
          </p:cNvPr>
          <p:cNvSpPr>
            <a:spLocks noChangeAspect="1"/>
          </p:cNvSpPr>
          <p:nvPr/>
        </p:nvSpPr>
        <p:spPr bwMode="auto">
          <a:xfrm>
            <a:off x="1934271" y="1268760"/>
            <a:ext cx="2768784" cy="2210496"/>
          </a:xfrm>
          <a:prstGeom prst="triangle">
            <a:avLst/>
          </a:prstGeom>
          <a:solidFill>
            <a:schemeClr val="tx1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l"/>
            <a:endParaRPr lang="de-CH" sz="1800" dirty="0" err="1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0EC243F-D208-557F-EB82-94C5DB2DA3AB}"/>
              </a:ext>
            </a:extLst>
          </p:cNvPr>
          <p:cNvSpPr txBox="1"/>
          <p:nvPr/>
        </p:nvSpPr>
        <p:spPr>
          <a:xfrm>
            <a:off x="2005873" y="3657219"/>
            <a:ext cx="2625581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/>
              <a:t>nutzenorientiert </a:t>
            </a:r>
            <a:br>
              <a:rPr lang="de-CH" sz="2000" dirty="0"/>
            </a:br>
            <a:r>
              <a:rPr lang="de-CH" sz="2000" dirty="0"/>
              <a:t>und unabhängig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9A5B11E-69F2-026A-E29D-13B7547055E3}"/>
              </a:ext>
            </a:extLst>
          </p:cNvPr>
          <p:cNvSpPr txBox="1"/>
          <p:nvPr/>
        </p:nvSpPr>
        <p:spPr>
          <a:xfrm>
            <a:off x="3327215" y="4584504"/>
            <a:ext cx="2758727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>
                <a:solidFill>
                  <a:schemeClr val="bg1"/>
                </a:solidFill>
              </a:rPr>
              <a:t>IT und</a:t>
            </a:r>
            <a:br>
              <a:rPr lang="de-CH" sz="2000" dirty="0">
                <a:solidFill>
                  <a:schemeClr val="bg1"/>
                </a:solidFill>
              </a:rPr>
            </a:br>
            <a:r>
              <a:rPr lang="de-CH" sz="2000" dirty="0">
                <a:solidFill>
                  <a:schemeClr val="bg1"/>
                </a:solidFill>
              </a:rPr>
              <a:t>Technologie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60EBFF0-EA03-5162-A47D-F69BC98C8D02}"/>
              </a:ext>
            </a:extLst>
          </p:cNvPr>
          <p:cNvSpPr txBox="1"/>
          <p:nvPr/>
        </p:nvSpPr>
        <p:spPr>
          <a:xfrm>
            <a:off x="551384" y="4584504"/>
            <a:ext cx="2768785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>
                <a:solidFill>
                  <a:schemeClr val="bg1"/>
                </a:solidFill>
              </a:rPr>
              <a:t>Produkte </a:t>
            </a:r>
            <a:br>
              <a:rPr lang="de-CH" sz="2000" dirty="0">
                <a:solidFill>
                  <a:schemeClr val="bg1"/>
                </a:solidFill>
              </a:rPr>
            </a:br>
            <a:r>
              <a:rPr lang="de-CH" sz="2000" dirty="0">
                <a:solidFill>
                  <a:schemeClr val="bg1"/>
                </a:solidFill>
              </a:rPr>
              <a:t>und Strukturen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7AC21AC-D196-2074-53AF-5AE5CA965868}"/>
              </a:ext>
            </a:extLst>
          </p:cNvPr>
          <p:cNvSpPr txBox="1"/>
          <p:nvPr/>
        </p:nvSpPr>
        <p:spPr>
          <a:xfrm>
            <a:off x="1934271" y="2411310"/>
            <a:ext cx="2768785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>
                <a:solidFill>
                  <a:schemeClr val="bg1"/>
                </a:solidFill>
              </a:rPr>
              <a:t>Architektur </a:t>
            </a:r>
            <a:br>
              <a:rPr lang="de-CH" sz="2000" dirty="0">
                <a:solidFill>
                  <a:schemeClr val="bg1"/>
                </a:solidFill>
              </a:rPr>
            </a:br>
            <a:r>
              <a:rPr lang="de-CH" sz="2000" dirty="0">
                <a:solidFill>
                  <a:schemeClr val="bg1"/>
                </a:solidFill>
              </a:rPr>
              <a:t>und Systeme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0781803-F5ED-AD88-1988-8A1B7BD811D4}"/>
              </a:ext>
            </a:extLst>
          </p:cNvPr>
          <p:cNvSpPr txBox="1"/>
          <p:nvPr/>
        </p:nvSpPr>
        <p:spPr>
          <a:xfrm>
            <a:off x="6660390" y="1626480"/>
            <a:ext cx="49490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Sie kennen die Potenziale in Ihrem Unternehmen – wir helfen Ihnen, die passenden Anwendungsfälle gezielt zu realisieren!</a:t>
            </a:r>
            <a:endParaRPr lang="de-CH" sz="2400" dirty="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80E18FD5-AFC0-8968-53C2-09E1D7B02560}"/>
              </a:ext>
            </a:extLst>
          </p:cNvPr>
          <p:cNvCxnSpPr/>
          <p:nvPr/>
        </p:nvCxnSpPr>
        <p:spPr>
          <a:xfrm>
            <a:off x="6631745" y="1727234"/>
            <a:ext cx="0" cy="13681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4443E221-907B-1E2E-1FF5-1229914D75C7}"/>
              </a:ext>
            </a:extLst>
          </p:cNvPr>
          <p:cNvCxnSpPr>
            <a:cxnSpLocks/>
          </p:cNvCxnSpPr>
          <p:nvPr/>
        </p:nvCxnSpPr>
        <p:spPr>
          <a:xfrm flipH="1">
            <a:off x="4714076" y="2386632"/>
            <a:ext cx="1728000" cy="1080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32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  <p:bldP spid="14" grpId="0"/>
      <p:bldP spid="15" grpId="0"/>
      <p:bldP spid="16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45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0D130B-947F-6F1D-6411-272684ACB9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Aft>
                <a:spcPts val="1400"/>
              </a:spcAft>
              <a:defRPr sz="1400"/>
            </a:pPr>
            <a:r>
              <a:rPr lang="de-CH" b="0" dirty="0"/>
              <a:t>„PwC-Studie: KI sorgt für vierfaches Produktivitätswachstum und 56 % höhere Gehälter“</a:t>
            </a:r>
            <a:br>
              <a:rPr lang="de-CH" b="0" dirty="0"/>
            </a:br>
            <a:r>
              <a:rPr lang="de-CH" b="0" dirty="0"/>
              <a:t>Quelle: PwC AI Jobs Barometer 2025, https://</a:t>
            </a:r>
            <a:r>
              <a:rPr lang="de-CH" b="0" dirty="0" err="1"/>
              <a:t>www.pwc.de</a:t>
            </a:r>
            <a:r>
              <a:rPr lang="de-CH" b="0" dirty="0"/>
              <a:t>/de/</a:t>
            </a:r>
            <a:r>
              <a:rPr lang="de-CH" b="0" dirty="0" err="1"/>
              <a:t>pressemitteilungen</a:t>
            </a:r>
            <a:r>
              <a:rPr lang="de-CH" b="0" dirty="0"/>
              <a:t>/2025/KI-sorgt-fuer-vierfaches-Produktivitaetswachstum-und-56prozent-hoehere-Gehaelter.html</a:t>
            </a:r>
          </a:p>
          <a:p>
            <a:pPr>
              <a:spcAft>
                <a:spcPts val="1400"/>
              </a:spcAft>
              <a:defRPr sz="1400"/>
            </a:pPr>
            <a:r>
              <a:rPr lang="de-CH" b="0" dirty="0"/>
              <a:t>„Der Stanford AI Index Report 2025 zeigt, dass 78 % der Organisationen KI bereits einsetzen. Studien belegen: KI verbessert Produktivität und trägt dazu bei, Qualifikationslücken zu schließen“</a:t>
            </a:r>
            <a:br>
              <a:rPr lang="de-CH" b="0" dirty="0"/>
            </a:br>
            <a:r>
              <a:rPr lang="de-CH" b="0" dirty="0"/>
              <a:t>Quelle: Stanford HAI – AI Index Report 2025, https://</a:t>
            </a:r>
            <a:r>
              <a:rPr lang="de-CH" b="0" dirty="0" err="1"/>
              <a:t>hai.stanford.edu</a:t>
            </a:r>
            <a:r>
              <a:rPr lang="de-CH" b="0" dirty="0"/>
              <a:t>/ai-index/2025-ai-index-report</a:t>
            </a:r>
          </a:p>
          <a:p>
            <a:pPr>
              <a:spcAft>
                <a:spcPts val="1400"/>
              </a:spcAft>
              <a:defRPr sz="1400"/>
            </a:pPr>
            <a:r>
              <a:rPr lang="de-CH" b="0" dirty="0"/>
              <a:t>„Laut MIT-Studien scheitern 95 % der generativen KI-Pilotprojekte daran, messbare Return on Investment (ROI) zu liefern – eine klaffende Lücke zwischen Technologiehype und Geschäftswirklichkeit.“</a:t>
            </a:r>
            <a:br>
              <a:rPr lang="de-CH" b="0" dirty="0"/>
            </a:br>
            <a:r>
              <a:rPr lang="de-CH" b="0" dirty="0"/>
              <a:t>Quelle: MIT Report 2025, vgl. Fortune: https://</a:t>
            </a:r>
            <a:r>
              <a:rPr lang="de-CH" b="0" dirty="0" err="1"/>
              <a:t>fortune.com</a:t>
            </a:r>
            <a:r>
              <a:rPr lang="de-CH" b="0" dirty="0"/>
              <a:t>/2025/08/18/mit-report-95-percent-generative-ai-pilots-at-companies-failing-cfo/</a:t>
            </a:r>
          </a:p>
          <a:p>
            <a:pPr>
              <a:spcAft>
                <a:spcPts val="1400"/>
              </a:spcAft>
              <a:defRPr sz="1400"/>
            </a:pPr>
            <a:r>
              <a:rPr lang="de-CH" b="0" dirty="0"/>
              <a:t>„NZZ: Der französische KI-Experte François </a:t>
            </a:r>
            <a:r>
              <a:rPr lang="de-CH" b="0" dirty="0" err="1"/>
              <a:t>Chollet</a:t>
            </a:r>
            <a:r>
              <a:rPr lang="de-CH" b="0" dirty="0"/>
              <a:t> ist überzeugt, dass die Investitionen in generative KI auf falschen Versprechen beruhen. Von allgemeiner künstlicher Intelligenz seien GPT4 und Co. noch weit weg.“</a:t>
            </a:r>
            <a:br>
              <a:rPr lang="de-CH" b="0" dirty="0"/>
            </a:br>
            <a:r>
              <a:rPr lang="de-CH" b="0" dirty="0"/>
              <a:t>Quelle: Interview mit François </a:t>
            </a:r>
            <a:r>
              <a:rPr lang="de-CH" b="0" dirty="0" err="1"/>
              <a:t>Chollet</a:t>
            </a:r>
            <a:r>
              <a:rPr lang="de-CH" b="0" dirty="0"/>
              <a:t>, u.a. </a:t>
            </a:r>
            <a:r>
              <a:rPr lang="de-CH" b="0" dirty="0" err="1"/>
              <a:t>Heise.de</a:t>
            </a:r>
            <a:r>
              <a:rPr lang="de-CH" b="0" dirty="0"/>
              <a:t>: https://</a:t>
            </a:r>
            <a:r>
              <a:rPr lang="de-CH" b="0" dirty="0" err="1"/>
              <a:t>www.heise.de</a:t>
            </a:r>
            <a:r>
              <a:rPr lang="de-CH" b="0" dirty="0"/>
              <a:t>/</a:t>
            </a:r>
            <a:r>
              <a:rPr lang="de-CH" b="0" dirty="0" err="1"/>
              <a:t>news</a:t>
            </a:r>
            <a:r>
              <a:rPr lang="de-CH" b="0" dirty="0"/>
              <a:t>/KI-Experte-Investitionen-in-KI-um-ein-Tausendfaches-zu-hoch-9674984.html</a:t>
            </a:r>
          </a:p>
          <a:p>
            <a:pPr marL="127000" indent="0">
              <a:buNone/>
            </a:pPr>
            <a:endParaRPr lang="de-DE" b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41320B2-6A89-C357-E466-EC5FFB58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Quellenangaben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73A2952-F4FE-6A63-6BD6-24B3F777BE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Giesserei 2025 – AI und PLM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91CD4D2-F826-93E7-6109-FF8E36D86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41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4F52B-7FBA-2B54-3FAC-2A4F4B967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fik 52">
            <a:extLst>
              <a:ext uri="{FF2B5EF4-FFF2-40B4-BE49-F238E27FC236}">
                <a16:creationId xmlns:a16="http://schemas.microsoft.com/office/drawing/2014/main" id="{6D1A6A1A-1AC8-78CD-09C6-2181821E68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8" name="Chain-Würfel-Rot" hidden="1">
            <a:extLst>
              <a:ext uri="{FF2B5EF4-FFF2-40B4-BE49-F238E27FC236}">
                <a16:creationId xmlns:a16="http://schemas.microsoft.com/office/drawing/2014/main" id="{88084268-9C02-7295-79E3-C37AEB25989B}"/>
              </a:ext>
            </a:extLst>
          </p:cNvPr>
          <p:cNvGrpSpPr/>
          <p:nvPr/>
        </p:nvGrpSpPr>
        <p:grpSpPr>
          <a:xfrm>
            <a:off x="5839902" y="4373220"/>
            <a:ext cx="1724077" cy="1537868"/>
            <a:chOff x="709663" y="3018979"/>
            <a:chExt cx="1898961" cy="1693862"/>
          </a:xfrm>
        </p:grpSpPr>
        <p:sp>
          <p:nvSpPr>
            <p:cNvPr id="69" name="Oben">
              <a:extLst>
                <a:ext uri="{FF2B5EF4-FFF2-40B4-BE49-F238E27FC236}">
                  <a16:creationId xmlns:a16="http://schemas.microsoft.com/office/drawing/2014/main" id="{DB01EDD9-891B-AE1E-133A-9AA23FC0AB52}"/>
                </a:ext>
              </a:extLst>
            </p:cNvPr>
            <p:cNvSpPr/>
            <p:nvPr/>
          </p:nvSpPr>
          <p:spPr bwMode="auto">
            <a:xfrm>
              <a:off x="709974" y="3018979"/>
              <a:ext cx="1898650" cy="1117600"/>
            </a:xfrm>
            <a:custGeom>
              <a:avLst/>
              <a:gdLst>
                <a:gd name="connsiteX0" fmla="*/ 965200 w 1914525"/>
                <a:gd name="connsiteY0" fmla="*/ 0 h 1127125"/>
                <a:gd name="connsiteX1" fmla="*/ 0 w 1914525"/>
                <a:gd name="connsiteY1" fmla="*/ 561975 h 1127125"/>
                <a:gd name="connsiteX2" fmla="*/ 965200 w 1914525"/>
                <a:gd name="connsiteY2" fmla="*/ 1127125 h 1127125"/>
                <a:gd name="connsiteX3" fmla="*/ 1914525 w 1914525"/>
                <a:gd name="connsiteY3" fmla="*/ 565150 h 1127125"/>
                <a:gd name="connsiteX4" fmla="*/ 965200 w 1914525"/>
                <a:gd name="connsiteY4" fmla="*/ 0 h 1127125"/>
                <a:gd name="connsiteX0" fmla="*/ 949325 w 1898650"/>
                <a:gd name="connsiteY0" fmla="*/ 0 h 1127125"/>
                <a:gd name="connsiteX1" fmla="*/ 0 w 1898650"/>
                <a:gd name="connsiteY1" fmla="*/ 565150 h 1127125"/>
                <a:gd name="connsiteX2" fmla="*/ 949325 w 1898650"/>
                <a:gd name="connsiteY2" fmla="*/ 1127125 h 1127125"/>
                <a:gd name="connsiteX3" fmla="*/ 1898650 w 1898650"/>
                <a:gd name="connsiteY3" fmla="*/ 565150 h 1127125"/>
                <a:gd name="connsiteX4" fmla="*/ 949325 w 1898650"/>
                <a:gd name="connsiteY4" fmla="*/ 0 h 1127125"/>
                <a:gd name="connsiteX0" fmla="*/ 962025 w 1898650"/>
                <a:gd name="connsiteY0" fmla="*/ 0 h 1117600"/>
                <a:gd name="connsiteX1" fmla="*/ 0 w 1898650"/>
                <a:gd name="connsiteY1" fmla="*/ 555625 h 1117600"/>
                <a:gd name="connsiteX2" fmla="*/ 949325 w 1898650"/>
                <a:gd name="connsiteY2" fmla="*/ 1117600 h 1117600"/>
                <a:gd name="connsiteX3" fmla="*/ 1898650 w 1898650"/>
                <a:gd name="connsiteY3" fmla="*/ 555625 h 1117600"/>
                <a:gd name="connsiteX4" fmla="*/ 962025 w 1898650"/>
                <a:gd name="connsiteY4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650" h="1117600">
                  <a:moveTo>
                    <a:pt x="962025" y="0"/>
                  </a:moveTo>
                  <a:lnTo>
                    <a:pt x="0" y="555625"/>
                  </a:lnTo>
                  <a:lnTo>
                    <a:pt x="949325" y="1117600"/>
                  </a:lnTo>
                  <a:lnTo>
                    <a:pt x="1898650" y="555625"/>
                  </a:lnTo>
                  <a:lnTo>
                    <a:pt x="96202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</a:rPr>
                <a:t>Produktion</a:t>
              </a:r>
            </a:p>
          </p:txBody>
        </p:sp>
        <p:sp>
          <p:nvSpPr>
            <p:cNvPr id="70" name="Seite rechts">
              <a:extLst>
                <a:ext uri="{FF2B5EF4-FFF2-40B4-BE49-F238E27FC236}">
                  <a16:creationId xmlns:a16="http://schemas.microsoft.com/office/drawing/2014/main" id="{E85A9860-999B-0EE2-3C6B-EA11BD73D971}"/>
                </a:ext>
              </a:extLst>
            </p:cNvPr>
            <p:cNvSpPr/>
            <p:nvPr/>
          </p:nvSpPr>
          <p:spPr bwMode="auto">
            <a:xfrm>
              <a:off x="1659298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  <p:sp>
          <p:nvSpPr>
            <p:cNvPr id="71" name="Seite links">
              <a:extLst>
                <a:ext uri="{FF2B5EF4-FFF2-40B4-BE49-F238E27FC236}">
                  <a16:creationId xmlns:a16="http://schemas.microsoft.com/office/drawing/2014/main" id="{43434613-F4EA-B842-B604-C977ABCB36CF}"/>
                </a:ext>
              </a:extLst>
            </p:cNvPr>
            <p:cNvSpPr/>
            <p:nvPr/>
          </p:nvSpPr>
          <p:spPr bwMode="auto">
            <a:xfrm flipH="1">
              <a:off x="709663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Chain-Würfel-Rot" hidden="1">
            <a:extLst>
              <a:ext uri="{FF2B5EF4-FFF2-40B4-BE49-F238E27FC236}">
                <a16:creationId xmlns:a16="http://schemas.microsoft.com/office/drawing/2014/main" id="{6ACBE616-8187-92DA-083E-77801BFD16A0}"/>
              </a:ext>
            </a:extLst>
          </p:cNvPr>
          <p:cNvGrpSpPr/>
          <p:nvPr/>
        </p:nvGrpSpPr>
        <p:grpSpPr>
          <a:xfrm>
            <a:off x="8300194" y="4313579"/>
            <a:ext cx="1724077" cy="1537868"/>
            <a:chOff x="709663" y="3018979"/>
            <a:chExt cx="1898961" cy="1693862"/>
          </a:xfrm>
        </p:grpSpPr>
        <p:sp>
          <p:nvSpPr>
            <p:cNvPr id="77" name="Oben">
              <a:extLst>
                <a:ext uri="{FF2B5EF4-FFF2-40B4-BE49-F238E27FC236}">
                  <a16:creationId xmlns:a16="http://schemas.microsoft.com/office/drawing/2014/main" id="{9FFF54EA-8514-F928-62AC-74644C444DFB}"/>
                </a:ext>
              </a:extLst>
            </p:cNvPr>
            <p:cNvSpPr/>
            <p:nvPr/>
          </p:nvSpPr>
          <p:spPr bwMode="auto">
            <a:xfrm>
              <a:off x="709974" y="3018979"/>
              <a:ext cx="1898650" cy="1117600"/>
            </a:xfrm>
            <a:custGeom>
              <a:avLst/>
              <a:gdLst>
                <a:gd name="connsiteX0" fmla="*/ 965200 w 1914525"/>
                <a:gd name="connsiteY0" fmla="*/ 0 h 1127125"/>
                <a:gd name="connsiteX1" fmla="*/ 0 w 1914525"/>
                <a:gd name="connsiteY1" fmla="*/ 561975 h 1127125"/>
                <a:gd name="connsiteX2" fmla="*/ 965200 w 1914525"/>
                <a:gd name="connsiteY2" fmla="*/ 1127125 h 1127125"/>
                <a:gd name="connsiteX3" fmla="*/ 1914525 w 1914525"/>
                <a:gd name="connsiteY3" fmla="*/ 565150 h 1127125"/>
                <a:gd name="connsiteX4" fmla="*/ 965200 w 1914525"/>
                <a:gd name="connsiteY4" fmla="*/ 0 h 1127125"/>
                <a:gd name="connsiteX0" fmla="*/ 949325 w 1898650"/>
                <a:gd name="connsiteY0" fmla="*/ 0 h 1127125"/>
                <a:gd name="connsiteX1" fmla="*/ 0 w 1898650"/>
                <a:gd name="connsiteY1" fmla="*/ 565150 h 1127125"/>
                <a:gd name="connsiteX2" fmla="*/ 949325 w 1898650"/>
                <a:gd name="connsiteY2" fmla="*/ 1127125 h 1127125"/>
                <a:gd name="connsiteX3" fmla="*/ 1898650 w 1898650"/>
                <a:gd name="connsiteY3" fmla="*/ 565150 h 1127125"/>
                <a:gd name="connsiteX4" fmla="*/ 949325 w 1898650"/>
                <a:gd name="connsiteY4" fmla="*/ 0 h 1127125"/>
                <a:gd name="connsiteX0" fmla="*/ 962025 w 1898650"/>
                <a:gd name="connsiteY0" fmla="*/ 0 h 1117600"/>
                <a:gd name="connsiteX1" fmla="*/ 0 w 1898650"/>
                <a:gd name="connsiteY1" fmla="*/ 555625 h 1117600"/>
                <a:gd name="connsiteX2" fmla="*/ 949325 w 1898650"/>
                <a:gd name="connsiteY2" fmla="*/ 1117600 h 1117600"/>
                <a:gd name="connsiteX3" fmla="*/ 1898650 w 1898650"/>
                <a:gd name="connsiteY3" fmla="*/ 555625 h 1117600"/>
                <a:gd name="connsiteX4" fmla="*/ 962025 w 1898650"/>
                <a:gd name="connsiteY4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650" h="1117600">
                  <a:moveTo>
                    <a:pt x="962025" y="0"/>
                  </a:moveTo>
                  <a:lnTo>
                    <a:pt x="0" y="555625"/>
                  </a:lnTo>
                  <a:lnTo>
                    <a:pt x="949325" y="1117600"/>
                  </a:lnTo>
                  <a:lnTo>
                    <a:pt x="1898650" y="555625"/>
                  </a:lnTo>
                  <a:lnTo>
                    <a:pt x="96202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dirty="0">
                  <a:solidFill>
                    <a:schemeClr val="bg1"/>
                  </a:solidFill>
                </a:rPr>
                <a:t>Service</a:t>
              </a:r>
              <a:br>
                <a:rPr lang="de-DE" sz="1200" b="1" dirty="0">
                  <a:solidFill>
                    <a:schemeClr val="bg1"/>
                  </a:solidFill>
                </a:rPr>
              </a:br>
              <a:r>
                <a:rPr lang="de-DE" sz="1200" b="1" dirty="0">
                  <a:solidFill>
                    <a:schemeClr val="bg1"/>
                  </a:solidFill>
                </a:rPr>
                <a:t>After Sales</a:t>
              </a:r>
            </a:p>
          </p:txBody>
        </p:sp>
        <p:sp>
          <p:nvSpPr>
            <p:cNvPr id="78" name="Seite rechts">
              <a:extLst>
                <a:ext uri="{FF2B5EF4-FFF2-40B4-BE49-F238E27FC236}">
                  <a16:creationId xmlns:a16="http://schemas.microsoft.com/office/drawing/2014/main" id="{9406EDEF-9BC2-F20E-9DE0-B0EF635AA6C2}"/>
                </a:ext>
              </a:extLst>
            </p:cNvPr>
            <p:cNvSpPr/>
            <p:nvPr/>
          </p:nvSpPr>
          <p:spPr bwMode="auto">
            <a:xfrm>
              <a:off x="1659298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  <p:sp>
          <p:nvSpPr>
            <p:cNvPr id="79" name="Seite links">
              <a:extLst>
                <a:ext uri="{FF2B5EF4-FFF2-40B4-BE49-F238E27FC236}">
                  <a16:creationId xmlns:a16="http://schemas.microsoft.com/office/drawing/2014/main" id="{E4E3E2CF-CEC4-9FE2-BD7B-E8F74B3001E4}"/>
                </a:ext>
              </a:extLst>
            </p:cNvPr>
            <p:cNvSpPr/>
            <p:nvPr/>
          </p:nvSpPr>
          <p:spPr bwMode="auto">
            <a:xfrm flipH="1">
              <a:off x="709663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Chain-Würfel-Rot" hidden="1">
            <a:extLst>
              <a:ext uri="{FF2B5EF4-FFF2-40B4-BE49-F238E27FC236}">
                <a16:creationId xmlns:a16="http://schemas.microsoft.com/office/drawing/2014/main" id="{BBC6758A-7EE6-2735-82F2-4E97183DC6F5}"/>
              </a:ext>
            </a:extLst>
          </p:cNvPr>
          <p:cNvGrpSpPr/>
          <p:nvPr/>
        </p:nvGrpSpPr>
        <p:grpSpPr>
          <a:xfrm>
            <a:off x="4612678" y="4935951"/>
            <a:ext cx="1724077" cy="1537868"/>
            <a:chOff x="709663" y="3018979"/>
            <a:chExt cx="1898961" cy="1693862"/>
          </a:xfrm>
        </p:grpSpPr>
        <p:sp>
          <p:nvSpPr>
            <p:cNvPr id="93" name="Oben">
              <a:extLst>
                <a:ext uri="{FF2B5EF4-FFF2-40B4-BE49-F238E27FC236}">
                  <a16:creationId xmlns:a16="http://schemas.microsoft.com/office/drawing/2014/main" id="{4DFCE849-DA46-12B3-C742-8F777165F1E3}"/>
                </a:ext>
              </a:extLst>
            </p:cNvPr>
            <p:cNvSpPr/>
            <p:nvPr/>
          </p:nvSpPr>
          <p:spPr bwMode="auto">
            <a:xfrm>
              <a:off x="709974" y="3018979"/>
              <a:ext cx="1898650" cy="1117600"/>
            </a:xfrm>
            <a:custGeom>
              <a:avLst/>
              <a:gdLst>
                <a:gd name="connsiteX0" fmla="*/ 965200 w 1914525"/>
                <a:gd name="connsiteY0" fmla="*/ 0 h 1127125"/>
                <a:gd name="connsiteX1" fmla="*/ 0 w 1914525"/>
                <a:gd name="connsiteY1" fmla="*/ 561975 h 1127125"/>
                <a:gd name="connsiteX2" fmla="*/ 965200 w 1914525"/>
                <a:gd name="connsiteY2" fmla="*/ 1127125 h 1127125"/>
                <a:gd name="connsiteX3" fmla="*/ 1914525 w 1914525"/>
                <a:gd name="connsiteY3" fmla="*/ 565150 h 1127125"/>
                <a:gd name="connsiteX4" fmla="*/ 965200 w 1914525"/>
                <a:gd name="connsiteY4" fmla="*/ 0 h 1127125"/>
                <a:gd name="connsiteX0" fmla="*/ 949325 w 1898650"/>
                <a:gd name="connsiteY0" fmla="*/ 0 h 1127125"/>
                <a:gd name="connsiteX1" fmla="*/ 0 w 1898650"/>
                <a:gd name="connsiteY1" fmla="*/ 565150 h 1127125"/>
                <a:gd name="connsiteX2" fmla="*/ 949325 w 1898650"/>
                <a:gd name="connsiteY2" fmla="*/ 1127125 h 1127125"/>
                <a:gd name="connsiteX3" fmla="*/ 1898650 w 1898650"/>
                <a:gd name="connsiteY3" fmla="*/ 565150 h 1127125"/>
                <a:gd name="connsiteX4" fmla="*/ 949325 w 1898650"/>
                <a:gd name="connsiteY4" fmla="*/ 0 h 1127125"/>
                <a:gd name="connsiteX0" fmla="*/ 962025 w 1898650"/>
                <a:gd name="connsiteY0" fmla="*/ 0 h 1117600"/>
                <a:gd name="connsiteX1" fmla="*/ 0 w 1898650"/>
                <a:gd name="connsiteY1" fmla="*/ 555625 h 1117600"/>
                <a:gd name="connsiteX2" fmla="*/ 949325 w 1898650"/>
                <a:gd name="connsiteY2" fmla="*/ 1117600 h 1117600"/>
                <a:gd name="connsiteX3" fmla="*/ 1898650 w 1898650"/>
                <a:gd name="connsiteY3" fmla="*/ 555625 h 1117600"/>
                <a:gd name="connsiteX4" fmla="*/ 962025 w 1898650"/>
                <a:gd name="connsiteY4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650" h="1117600">
                  <a:moveTo>
                    <a:pt x="962025" y="0"/>
                  </a:moveTo>
                  <a:lnTo>
                    <a:pt x="0" y="555625"/>
                  </a:lnTo>
                  <a:lnTo>
                    <a:pt x="949325" y="1117600"/>
                  </a:lnTo>
                  <a:lnTo>
                    <a:pt x="1898650" y="555625"/>
                  </a:lnTo>
                  <a:lnTo>
                    <a:pt x="96202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</a:rPr>
                <a:t>Einkauf</a:t>
              </a:r>
            </a:p>
            <a:p>
              <a:pPr algn="ctr"/>
              <a:r>
                <a:rPr lang="de-DE" sz="1200" b="1" dirty="0">
                  <a:solidFill>
                    <a:schemeClr val="bg1"/>
                  </a:solidFill>
                </a:rPr>
                <a:t>SCM</a:t>
              </a:r>
            </a:p>
          </p:txBody>
        </p:sp>
        <p:sp>
          <p:nvSpPr>
            <p:cNvPr id="94" name="Seite rechts">
              <a:extLst>
                <a:ext uri="{FF2B5EF4-FFF2-40B4-BE49-F238E27FC236}">
                  <a16:creationId xmlns:a16="http://schemas.microsoft.com/office/drawing/2014/main" id="{B42508C4-C5D7-A37F-1C57-3AD6D95E38D2}"/>
                </a:ext>
              </a:extLst>
            </p:cNvPr>
            <p:cNvSpPr/>
            <p:nvPr/>
          </p:nvSpPr>
          <p:spPr bwMode="auto">
            <a:xfrm>
              <a:off x="1659298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  <p:sp>
          <p:nvSpPr>
            <p:cNvPr id="95" name="Seite links">
              <a:extLst>
                <a:ext uri="{FF2B5EF4-FFF2-40B4-BE49-F238E27FC236}">
                  <a16:creationId xmlns:a16="http://schemas.microsoft.com/office/drawing/2014/main" id="{333408B7-5312-C696-0B3C-C92B60F8754F}"/>
                </a:ext>
              </a:extLst>
            </p:cNvPr>
            <p:cNvSpPr/>
            <p:nvPr/>
          </p:nvSpPr>
          <p:spPr bwMode="auto">
            <a:xfrm flipH="1">
              <a:off x="709663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Chain-Würfel-Rot" hidden="1">
            <a:extLst>
              <a:ext uri="{FF2B5EF4-FFF2-40B4-BE49-F238E27FC236}">
                <a16:creationId xmlns:a16="http://schemas.microsoft.com/office/drawing/2014/main" id="{F7E1042B-7BB1-1012-20BC-4A3B72EDDCD5}"/>
              </a:ext>
            </a:extLst>
          </p:cNvPr>
          <p:cNvGrpSpPr/>
          <p:nvPr/>
        </p:nvGrpSpPr>
        <p:grpSpPr>
          <a:xfrm>
            <a:off x="7057626" y="4935951"/>
            <a:ext cx="1724077" cy="1537868"/>
            <a:chOff x="709663" y="3018979"/>
            <a:chExt cx="1898961" cy="1693862"/>
          </a:xfrm>
        </p:grpSpPr>
        <p:sp>
          <p:nvSpPr>
            <p:cNvPr id="101" name="Oben">
              <a:extLst>
                <a:ext uri="{FF2B5EF4-FFF2-40B4-BE49-F238E27FC236}">
                  <a16:creationId xmlns:a16="http://schemas.microsoft.com/office/drawing/2014/main" id="{EC3523FB-88C2-0347-D7CF-B0464C0FEE32}"/>
                </a:ext>
              </a:extLst>
            </p:cNvPr>
            <p:cNvSpPr/>
            <p:nvPr/>
          </p:nvSpPr>
          <p:spPr bwMode="auto">
            <a:xfrm>
              <a:off x="709974" y="3018979"/>
              <a:ext cx="1898650" cy="1117600"/>
            </a:xfrm>
            <a:custGeom>
              <a:avLst/>
              <a:gdLst>
                <a:gd name="connsiteX0" fmla="*/ 965200 w 1914525"/>
                <a:gd name="connsiteY0" fmla="*/ 0 h 1127125"/>
                <a:gd name="connsiteX1" fmla="*/ 0 w 1914525"/>
                <a:gd name="connsiteY1" fmla="*/ 561975 h 1127125"/>
                <a:gd name="connsiteX2" fmla="*/ 965200 w 1914525"/>
                <a:gd name="connsiteY2" fmla="*/ 1127125 h 1127125"/>
                <a:gd name="connsiteX3" fmla="*/ 1914525 w 1914525"/>
                <a:gd name="connsiteY3" fmla="*/ 565150 h 1127125"/>
                <a:gd name="connsiteX4" fmla="*/ 965200 w 1914525"/>
                <a:gd name="connsiteY4" fmla="*/ 0 h 1127125"/>
                <a:gd name="connsiteX0" fmla="*/ 949325 w 1898650"/>
                <a:gd name="connsiteY0" fmla="*/ 0 h 1127125"/>
                <a:gd name="connsiteX1" fmla="*/ 0 w 1898650"/>
                <a:gd name="connsiteY1" fmla="*/ 565150 h 1127125"/>
                <a:gd name="connsiteX2" fmla="*/ 949325 w 1898650"/>
                <a:gd name="connsiteY2" fmla="*/ 1127125 h 1127125"/>
                <a:gd name="connsiteX3" fmla="*/ 1898650 w 1898650"/>
                <a:gd name="connsiteY3" fmla="*/ 565150 h 1127125"/>
                <a:gd name="connsiteX4" fmla="*/ 949325 w 1898650"/>
                <a:gd name="connsiteY4" fmla="*/ 0 h 1127125"/>
                <a:gd name="connsiteX0" fmla="*/ 962025 w 1898650"/>
                <a:gd name="connsiteY0" fmla="*/ 0 h 1117600"/>
                <a:gd name="connsiteX1" fmla="*/ 0 w 1898650"/>
                <a:gd name="connsiteY1" fmla="*/ 555625 h 1117600"/>
                <a:gd name="connsiteX2" fmla="*/ 949325 w 1898650"/>
                <a:gd name="connsiteY2" fmla="*/ 1117600 h 1117600"/>
                <a:gd name="connsiteX3" fmla="*/ 1898650 w 1898650"/>
                <a:gd name="connsiteY3" fmla="*/ 555625 h 1117600"/>
                <a:gd name="connsiteX4" fmla="*/ 962025 w 1898650"/>
                <a:gd name="connsiteY4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650" h="1117600">
                  <a:moveTo>
                    <a:pt x="962025" y="0"/>
                  </a:moveTo>
                  <a:lnTo>
                    <a:pt x="0" y="555625"/>
                  </a:lnTo>
                  <a:lnTo>
                    <a:pt x="949325" y="1117600"/>
                  </a:lnTo>
                  <a:lnTo>
                    <a:pt x="1898650" y="555625"/>
                  </a:lnTo>
                  <a:lnTo>
                    <a:pt x="96202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</a:rPr>
                <a:t>Logistik</a:t>
              </a:r>
            </a:p>
          </p:txBody>
        </p:sp>
        <p:sp>
          <p:nvSpPr>
            <p:cNvPr id="102" name="Seite rechts">
              <a:extLst>
                <a:ext uri="{FF2B5EF4-FFF2-40B4-BE49-F238E27FC236}">
                  <a16:creationId xmlns:a16="http://schemas.microsoft.com/office/drawing/2014/main" id="{0A673094-F29D-5DEE-1234-3C3B5EDE31C3}"/>
                </a:ext>
              </a:extLst>
            </p:cNvPr>
            <p:cNvSpPr/>
            <p:nvPr/>
          </p:nvSpPr>
          <p:spPr bwMode="auto">
            <a:xfrm>
              <a:off x="1659298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  <p:sp>
          <p:nvSpPr>
            <p:cNvPr id="103" name="Seite links">
              <a:extLst>
                <a:ext uri="{FF2B5EF4-FFF2-40B4-BE49-F238E27FC236}">
                  <a16:creationId xmlns:a16="http://schemas.microsoft.com/office/drawing/2014/main" id="{C43D2E30-E0B3-FDFA-A3D9-074E7EBAE5FC}"/>
                </a:ext>
              </a:extLst>
            </p:cNvPr>
            <p:cNvSpPr/>
            <p:nvPr/>
          </p:nvSpPr>
          <p:spPr bwMode="auto">
            <a:xfrm flipH="1">
              <a:off x="709663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2" name="Wabe">
            <a:extLst>
              <a:ext uri="{FF2B5EF4-FFF2-40B4-BE49-F238E27FC236}">
                <a16:creationId xmlns:a16="http://schemas.microsoft.com/office/drawing/2014/main" id="{D0DB7FCC-B8B8-F77A-B408-C8022E1BEE61}"/>
              </a:ext>
            </a:extLst>
          </p:cNvPr>
          <p:cNvSpPr/>
          <p:nvPr/>
        </p:nvSpPr>
        <p:spPr bwMode="auto">
          <a:xfrm rot="5400000">
            <a:off x="4179167" y="587427"/>
            <a:ext cx="3833667" cy="3234906"/>
          </a:xfrm>
          <a:custGeom>
            <a:avLst/>
            <a:gdLst>
              <a:gd name="connsiteX0" fmla="*/ 0 w 2054948"/>
              <a:gd name="connsiteY0" fmla="*/ 885753 h 1771506"/>
              <a:gd name="connsiteX1" fmla="*/ 442877 w 2054948"/>
              <a:gd name="connsiteY1" fmla="*/ 0 h 1771506"/>
              <a:gd name="connsiteX2" fmla="*/ 1612072 w 2054948"/>
              <a:gd name="connsiteY2" fmla="*/ 0 h 1771506"/>
              <a:gd name="connsiteX3" fmla="*/ 2054948 w 2054948"/>
              <a:gd name="connsiteY3" fmla="*/ 885753 h 1771506"/>
              <a:gd name="connsiteX4" fmla="*/ 1612072 w 2054948"/>
              <a:gd name="connsiteY4" fmla="*/ 1771506 h 1771506"/>
              <a:gd name="connsiteX5" fmla="*/ 442877 w 2054948"/>
              <a:gd name="connsiteY5" fmla="*/ 1771506 h 1771506"/>
              <a:gd name="connsiteX6" fmla="*/ 0 w 2054948"/>
              <a:gd name="connsiteY6" fmla="*/ 885753 h 1771506"/>
              <a:gd name="connsiteX0" fmla="*/ 0 w 2127973"/>
              <a:gd name="connsiteY0" fmla="*/ 879403 h 1771506"/>
              <a:gd name="connsiteX1" fmla="*/ 515902 w 2127973"/>
              <a:gd name="connsiteY1" fmla="*/ 0 h 1771506"/>
              <a:gd name="connsiteX2" fmla="*/ 1685097 w 2127973"/>
              <a:gd name="connsiteY2" fmla="*/ 0 h 1771506"/>
              <a:gd name="connsiteX3" fmla="*/ 2127973 w 2127973"/>
              <a:gd name="connsiteY3" fmla="*/ 885753 h 1771506"/>
              <a:gd name="connsiteX4" fmla="*/ 1685097 w 2127973"/>
              <a:gd name="connsiteY4" fmla="*/ 1771506 h 1771506"/>
              <a:gd name="connsiteX5" fmla="*/ 515902 w 2127973"/>
              <a:gd name="connsiteY5" fmla="*/ 1771506 h 1771506"/>
              <a:gd name="connsiteX6" fmla="*/ 0 w 2127973"/>
              <a:gd name="connsiteY6" fmla="*/ 879403 h 1771506"/>
              <a:gd name="connsiteX0" fmla="*/ 0 w 2127970"/>
              <a:gd name="connsiteY0" fmla="*/ 882577 h 1771506"/>
              <a:gd name="connsiteX1" fmla="*/ 515899 w 2127970"/>
              <a:gd name="connsiteY1" fmla="*/ 0 h 1771506"/>
              <a:gd name="connsiteX2" fmla="*/ 1685094 w 2127970"/>
              <a:gd name="connsiteY2" fmla="*/ 0 h 1771506"/>
              <a:gd name="connsiteX3" fmla="*/ 2127970 w 2127970"/>
              <a:gd name="connsiteY3" fmla="*/ 885753 h 1771506"/>
              <a:gd name="connsiteX4" fmla="*/ 1685094 w 2127970"/>
              <a:gd name="connsiteY4" fmla="*/ 1771506 h 1771506"/>
              <a:gd name="connsiteX5" fmla="*/ 515899 w 2127970"/>
              <a:gd name="connsiteY5" fmla="*/ 1771506 h 1771506"/>
              <a:gd name="connsiteX6" fmla="*/ 0 w 2127970"/>
              <a:gd name="connsiteY6" fmla="*/ 882577 h 1771506"/>
              <a:gd name="connsiteX0" fmla="*/ 0 w 2131145"/>
              <a:gd name="connsiteY0" fmla="*/ 882577 h 1771506"/>
              <a:gd name="connsiteX1" fmla="*/ 519074 w 2131145"/>
              <a:gd name="connsiteY1" fmla="*/ 0 h 1771506"/>
              <a:gd name="connsiteX2" fmla="*/ 1688269 w 2131145"/>
              <a:gd name="connsiteY2" fmla="*/ 0 h 1771506"/>
              <a:gd name="connsiteX3" fmla="*/ 2131145 w 2131145"/>
              <a:gd name="connsiteY3" fmla="*/ 885753 h 1771506"/>
              <a:gd name="connsiteX4" fmla="*/ 1688269 w 2131145"/>
              <a:gd name="connsiteY4" fmla="*/ 1771506 h 1771506"/>
              <a:gd name="connsiteX5" fmla="*/ 519074 w 2131145"/>
              <a:gd name="connsiteY5" fmla="*/ 1771506 h 1771506"/>
              <a:gd name="connsiteX6" fmla="*/ 0 w 2131145"/>
              <a:gd name="connsiteY6" fmla="*/ 882577 h 1771506"/>
              <a:gd name="connsiteX0" fmla="*/ 0 w 2131145"/>
              <a:gd name="connsiteY0" fmla="*/ 882577 h 1771506"/>
              <a:gd name="connsiteX1" fmla="*/ 519074 w 2131145"/>
              <a:gd name="connsiteY1" fmla="*/ 0 h 1771506"/>
              <a:gd name="connsiteX2" fmla="*/ 1532697 w 2131145"/>
              <a:gd name="connsiteY2" fmla="*/ 9525 h 1771506"/>
              <a:gd name="connsiteX3" fmla="*/ 2131145 w 2131145"/>
              <a:gd name="connsiteY3" fmla="*/ 885753 h 1771506"/>
              <a:gd name="connsiteX4" fmla="*/ 1688269 w 2131145"/>
              <a:gd name="connsiteY4" fmla="*/ 1771506 h 1771506"/>
              <a:gd name="connsiteX5" fmla="*/ 519074 w 2131145"/>
              <a:gd name="connsiteY5" fmla="*/ 1771506 h 1771506"/>
              <a:gd name="connsiteX6" fmla="*/ 0 w 2131145"/>
              <a:gd name="connsiteY6" fmla="*/ 882577 h 1771506"/>
              <a:gd name="connsiteX0" fmla="*/ 0 w 2131145"/>
              <a:gd name="connsiteY0" fmla="*/ 882577 h 1771506"/>
              <a:gd name="connsiteX1" fmla="*/ 519074 w 2131145"/>
              <a:gd name="connsiteY1" fmla="*/ 0 h 1771506"/>
              <a:gd name="connsiteX2" fmla="*/ 1577150 w 2131145"/>
              <a:gd name="connsiteY2" fmla="*/ 3175 h 1771506"/>
              <a:gd name="connsiteX3" fmla="*/ 2131145 w 2131145"/>
              <a:gd name="connsiteY3" fmla="*/ 885753 h 1771506"/>
              <a:gd name="connsiteX4" fmla="*/ 1688269 w 2131145"/>
              <a:gd name="connsiteY4" fmla="*/ 1771506 h 1771506"/>
              <a:gd name="connsiteX5" fmla="*/ 519074 w 2131145"/>
              <a:gd name="connsiteY5" fmla="*/ 1771506 h 1771506"/>
              <a:gd name="connsiteX6" fmla="*/ 0 w 2131145"/>
              <a:gd name="connsiteY6" fmla="*/ 882577 h 1771506"/>
              <a:gd name="connsiteX0" fmla="*/ 0 w 2061298"/>
              <a:gd name="connsiteY0" fmla="*/ 882577 h 1771506"/>
              <a:gd name="connsiteX1" fmla="*/ 519074 w 2061298"/>
              <a:gd name="connsiteY1" fmla="*/ 0 h 1771506"/>
              <a:gd name="connsiteX2" fmla="*/ 1577150 w 2061298"/>
              <a:gd name="connsiteY2" fmla="*/ 3175 h 1771506"/>
              <a:gd name="connsiteX3" fmla="*/ 2061298 w 2061298"/>
              <a:gd name="connsiteY3" fmla="*/ 895278 h 1771506"/>
              <a:gd name="connsiteX4" fmla="*/ 1688269 w 2061298"/>
              <a:gd name="connsiteY4" fmla="*/ 1771506 h 1771506"/>
              <a:gd name="connsiteX5" fmla="*/ 519074 w 2061298"/>
              <a:gd name="connsiteY5" fmla="*/ 1771506 h 1771506"/>
              <a:gd name="connsiteX6" fmla="*/ 0 w 2061298"/>
              <a:gd name="connsiteY6" fmla="*/ 882577 h 1771506"/>
              <a:gd name="connsiteX0" fmla="*/ 0 w 2096223"/>
              <a:gd name="connsiteY0" fmla="*/ 882577 h 1771506"/>
              <a:gd name="connsiteX1" fmla="*/ 519074 w 2096223"/>
              <a:gd name="connsiteY1" fmla="*/ 0 h 1771506"/>
              <a:gd name="connsiteX2" fmla="*/ 1577150 w 2096223"/>
              <a:gd name="connsiteY2" fmla="*/ 3175 h 1771506"/>
              <a:gd name="connsiteX3" fmla="*/ 2096223 w 2096223"/>
              <a:gd name="connsiteY3" fmla="*/ 888928 h 1771506"/>
              <a:gd name="connsiteX4" fmla="*/ 1688269 w 2096223"/>
              <a:gd name="connsiteY4" fmla="*/ 1771506 h 1771506"/>
              <a:gd name="connsiteX5" fmla="*/ 519074 w 2096223"/>
              <a:gd name="connsiteY5" fmla="*/ 1771506 h 1771506"/>
              <a:gd name="connsiteX6" fmla="*/ 0 w 2096223"/>
              <a:gd name="connsiteY6" fmla="*/ 882577 h 1771506"/>
              <a:gd name="connsiteX0" fmla="*/ 0 w 2096223"/>
              <a:gd name="connsiteY0" fmla="*/ 882577 h 1771506"/>
              <a:gd name="connsiteX1" fmla="*/ 519074 w 2096223"/>
              <a:gd name="connsiteY1" fmla="*/ 0 h 1771506"/>
              <a:gd name="connsiteX2" fmla="*/ 1577150 w 2096223"/>
              <a:gd name="connsiteY2" fmla="*/ 3175 h 1771506"/>
              <a:gd name="connsiteX3" fmla="*/ 2096223 w 2096223"/>
              <a:gd name="connsiteY3" fmla="*/ 888928 h 1771506"/>
              <a:gd name="connsiteX4" fmla="*/ 1573972 w 2096223"/>
              <a:gd name="connsiteY4" fmla="*/ 1755631 h 1771506"/>
              <a:gd name="connsiteX5" fmla="*/ 519074 w 2096223"/>
              <a:gd name="connsiteY5" fmla="*/ 1771506 h 1771506"/>
              <a:gd name="connsiteX6" fmla="*/ 0 w 2096223"/>
              <a:gd name="connsiteY6" fmla="*/ 882577 h 1771506"/>
              <a:gd name="connsiteX0" fmla="*/ 0 w 2096223"/>
              <a:gd name="connsiteY0" fmla="*/ 882577 h 1771506"/>
              <a:gd name="connsiteX1" fmla="*/ 519074 w 2096223"/>
              <a:gd name="connsiteY1" fmla="*/ 0 h 1771506"/>
              <a:gd name="connsiteX2" fmla="*/ 1577150 w 2096223"/>
              <a:gd name="connsiteY2" fmla="*/ 3175 h 1771506"/>
              <a:gd name="connsiteX3" fmla="*/ 2096223 w 2096223"/>
              <a:gd name="connsiteY3" fmla="*/ 888928 h 1771506"/>
              <a:gd name="connsiteX4" fmla="*/ 1558100 w 2096223"/>
              <a:gd name="connsiteY4" fmla="*/ 1765156 h 1771506"/>
              <a:gd name="connsiteX5" fmla="*/ 519074 w 2096223"/>
              <a:gd name="connsiteY5" fmla="*/ 1771506 h 1771506"/>
              <a:gd name="connsiteX6" fmla="*/ 0 w 2096223"/>
              <a:gd name="connsiteY6" fmla="*/ 882577 h 1771506"/>
              <a:gd name="connsiteX0" fmla="*/ 0 w 2096223"/>
              <a:gd name="connsiteY0" fmla="*/ 882577 h 1771506"/>
              <a:gd name="connsiteX1" fmla="*/ 519074 w 2096223"/>
              <a:gd name="connsiteY1" fmla="*/ 0 h 1771506"/>
              <a:gd name="connsiteX2" fmla="*/ 1577150 w 2096223"/>
              <a:gd name="connsiteY2" fmla="*/ 3175 h 1771506"/>
              <a:gd name="connsiteX3" fmla="*/ 2096223 w 2096223"/>
              <a:gd name="connsiteY3" fmla="*/ 888928 h 1771506"/>
              <a:gd name="connsiteX4" fmla="*/ 1573978 w 2096223"/>
              <a:gd name="connsiteY4" fmla="*/ 1765156 h 1771506"/>
              <a:gd name="connsiteX5" fmla="*/ 519074 w 2096223"/>
              <a:gd name="connsiteY5" fmla="*/ 1771506 h 1771506"/>
              <a:gd name="connsiteX6" fmla="*/ 0 w 2096223"/>
              <a:gd name="connsiteY6" fmla="*/ 882577 h 1771506"/>
              <a:gd name="connsiteX0" fmla="*/ 0 w 2096223"/>
              <a:gd name="connsiteY0" fmla="*/ 882577 h 1771506"/>
              <a:gd name="connsiteX1" fmla="*/ 519074 w 2096223"/>
              <a:gd name="connsiteY1" fmla="*/ 0 h 1771506"/>
              <a:gd name="connsiteX2" fmla="*/ 1577150 w 2096223"/>
              <a:gd name="connsiteY2" fmla="*/ 3175 h 1771506"/>
              <a:gd name="connsiteX3" fmla="*/ 2096223 w 2096223"/>
              <a:gd name="connsiteY3" fmla="*/ 888928 h 1771506"/>
              <a:gd name="connsiteX4" fmla="*/ 1573981 w 2096223"/>
              <a:gd name="connsiteY4" fmla="*/ 1714356 h 1771506"/>
              <a:gd name="connsiteX5" fmla="*/ 519074 w 2096223"/>
              <a:gd name="connsiteY5" fmla="*/ 1771506 h 1771506"/>
              <a:gd name="connsiteX6" fmla="*/ 0 w 2096223"/>
              <a:gd name="connsiteY6" fmla="*/ 882577 h 1771506"/>
              <a:gd name="connsiteX0" fmla="*/ 0 w 2096223"/>
              <a:gd name="connsiteY0" fmla="*/ 882577 h 1771506"/>
              <a:gd name="connsiteX1" fmla="*/ 519074 w 2096223"/>
              <a:gd name="connsiteY1" fmla="*/ 0 h 1771506"/>
              <a:gd name="connsiteX2" fmla="*/ 1577150 w 2096223"/>
              <a:gd name="connsiteY2" fmla="*/ 3175 h 1771506"/>
              <a:gd name="connsiteX3" fmla="*/ 2096223 w 2096223"/>
              <a:gd name="connsiteY3" fmla="*/ 888928 h 1771506"/>
              <a:gd name="connsiteX4" fmla="*/ 1577159 w 2096223"/>
              <a:gd name="connsiteY4" fmla="*/ 1771506 h 1771506"/>
              <a:gd name="connsiteX5" fmla="*/ 519074 w 2096223"/>
              <a:gd name="connsiteY5" fmla="*/ 1771506 h 1771506"/>
              <a:gd name="connsiteX6" fmla="*/ 0 w 2096223"/>
              <a:gd name="connsiteY6" fmla="*/ 882577 h 1771506"/>
              <a:gd name="connsiteX0" fmla="*/ 0 w 2070826"/>
              <a:gd name="connsiteY0" fmla="*/ 882577 h 1771506"/>
              <a:gd name="connsiteX1" fmla="*/ 519074 w 2070826"/>
              <a:gd name="connsiteY1" fmla="*/ 0 h 1771506"/>
              <a:gd name="connsiteX2" fmla="*/ 1577150 w 2070826"/>
              <a:gd name="connsiteY2" fmla="*/ 3175 h 1771506"/>
              <a:gd name="connsiteX3" fmla="*/ 2070826 w 2070826"/>
              <a:gd name="connsiteY3" fmla="*/ 892103 h 1771506"/>
              <a:gd name="connsiteX4" fmla="*/ 1577159 w 2070826"/>
              <a:gd name="connsiteY4" fmla="*/ 1771506 h 1771506"/>
              <a:gd name="connsiteX5" fmla="*/ 519074 w 2070826"/>
              <a:gd name="connsiteY5" fmla="*/ 1771506 h 1771506"/>
              <a:gd name="connsiteX6" fmla="*/ 0 w 2070826"/>
              <a:gd name="connsiteY6" fmla="*/ 882577 h 1771506"/>
              <a:gd name="connsiteX0" fmla="*/ 0 w 2096226"/>
              <a:gd name="connsiteY0" fmla="*/ 882577 h 1771506"/>
              <a:gd name="connsiteX1" fmla="*/ 519074 w 2096226"/>
              <a:gd name="connsiteY1" fmla="*/ 0 h 1771506"/>
              <a:gd name="connsiteX2" fmla="*/ 1577150 w 2096226"/>
              <a:gd name="connsiteY2" fmla="*/ 3175 h 1771506"/>
              <a:gd name="connsiteX3" fmla="*/ 2096226 w 2096226"/>
              <a:gd name="connsiteY3" fmla="*/ 895278 h 1771506"/>
              <a:gd name="connsiteX4" fmla="*/ 1577159 w 2096226"/>
              <a:gd name="connsiteY4" fmla="*/ 1771506 h 1771506"/>
              <a:gd name="connsiteX5" fmla="*/ 519074 w 2096226"/>
              <a:gd name="connsiteY5" fmla="*/ 1771506 h 1771506"/>
              <a:gd name="connsiteX6" fmla="*/ 0 w 2096226"/>
              <a:gd name="connsiteY6" fmla="*/ 882577 h 1771506"/>
              <a:gd name="connsiteX0" fmla="*/ 0 w 2099401"/>
              <a:gd name="connsiteY0" fmla="*/ 882577 h 1771506"/>
              <a:gd name="connsiteX1" fmla="*/ 519074 w 2099401"/>
              <a:gd name="connsiteY1" fmla="*/ 0 h 1771506"/>
              <a:gd name="connsiteX2" fmla="*/ 1577150 w 2099401"/>
              <a:gd name="connsiteY2" fmla="*/ 3175 h 1771506"/>
              <a:gd name="connsiteX3" fmla="*/ 2099401 w 2099401"/>
              <a:gd name="connsiteY3" fmla="*/ 885753 h 1771506"/>
              <a:gd name="connsiteX4" fmla="*/ 1577159 w 2099401"/>
              <a:gd name="connsiteY4" fmla="*/ 1771506 h 1771506"/>
              <a:gd name="connsiteX5" fmla="*/ 519074 w 2099401"/>
              <a:gd name="connsiteY5" fmla="*/ 1771506 h 1771506"/>
              <a:gd name="connsiteX6" fmla="*/ 0 w 2099401"/>
              <a:gd name="connsiteY6" fmla="*/ 882577 h 177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401" h="1771506">
                <a:moveTo>
                  <a:pt x="0" y="882577"/>
                </a:moveTo>
                <a:lnTo>
                  <a:pt x="519074" y="0"/>
                </a:lnTo>
                <a:lnTo>
                  <a:pt x="1577150" y="3175"/>
                </a:lnTo>
                <a:lnTo>
                  <a:pt x="2099401" y="885753"/>
                </a:lnTo>
                <a:lnTo>
                  <a:pt x="1577159" y="1771506"/>
                </a:lnTo>
                <a:lnTo>
                  <a:pt x="519074" y="1771506"/>
                </a:lnTo>
                <a:lnTo>
                  <a:pt x="0" y="88257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CH" sz="1400" b="1" dirty="0">
                <a:solidFill>
                  <a:schemeClr val="bg2"/>
                </a:solidFill>
              </a:rPr>
              <a:t>PDM/PLM</a:t>
            </a:r>
            <a:endParaRPr lang="de-CH" sz="900" dirty="0">
              <a:solidFill>
                <a:schemeClr val="accent3"/>
              </a:solidFill>
            </a:endParaRPr>
          </a:p>
          <a:p>
            <a:pPr algn="ctr"/>
            <a:r>
              <a:rPr lang="de-CH" sz="2800" b="1" dirty="0"/>
              <a:t>AI und PLM</a:t>
            </a:r>
          </a:p>
        </p:txBody>
      </p:sp>
      <p:grpSp>
        <p:nvGrpSpPr>
          <p:cNvPr id="4" name="Chain-Würfel-Grau">
            <a:extLst>
              <a:ext uri="{FF2B5EF4-FFF2-40B4-BE49-F238E27FC236}">
                <a16:creationId xmlns:a16="http://schemas.microsoft.com/office/drawing/2014/main" id="{970CD1FC-7A02-F99A-2E8A-F726487620B9}"/>
              </a:ext>
            </a:extLst>
          </p:cNvPr>
          <p:cNvGrpSpPr/>
          <p:nvPr/>
        </p:nvGrpSpPr>
        <p:grpSpPr>
          <a:xfrm>
            <a:off x="3532009" y="4465979"/>
            <a:ext cx="1724077" cy="1537868"/>
            <a:chOff x="709663" y="3018979"/>
            <a:chExt cx="1898961" cy="1693862"/>
          </a:xfrm>
        </p:grpSpPr>
        <p:sp>
          <p:nvSpPr>
            <p:cNvPr id="5" name="Oben">
              <a:extLst>
                <a:ext uri="{FF2B5EF4-FFF2-40B4-BE49-F238E27FC236}">
                  <a16:creationId xmlns:a16="http://schemas.microsoft.com/office/drawing/2014/main" id="{97824F4E-59AD-98C8-4043-7FF796E12034}"/>
                </a:ext>
              </a:extLst>
            </p:cNvPr>
            <p:cNvSpPr/>
            <p:nvPr/>
          </p:nvSpPr>
          <p:spPr bwMode="auto">
            <a:xfrm>
              <a:off x="709974" y="3018979"/>
              <a:ext cx="1898650" cy="1117600"/>
            </a:xfrm>
            <a:custGeom>
              <a:avLst/>
              <a:gdLst>
                <a:gd name="connsiteX0" fmla="*/ 965200 w 1914525"/>
                <a:gd name="connsiteY0" fmla="*/ 0 h 1127125"/>
                <a:gd name="connsiteX1" fmla="*/ 0 w 1914525"/>
                <a:gd name="connsiteY1" fmla="*/ 561975 h 1127125"/>
                <a:gd name="connsiteX2" fmla="*/ 965200 w 1914525"/>
                <a:gd name="connsiteY2" fmla="*/ 1127125 h 1127125"/>
                <a:gd name="connsiteX3" fmla="*/ 1914525 w 1914525"/>
                <a:gd name="connsiteY3" fmla="*/ 565150 h 1127125"/>
                <a:gd name="connsiteX4" fmla="*/ 965200 w 1914525"/>
                <a:gd name="connsiteY4" fmla="*/ 0 h 1127125"/>
                <a:gd name="connsiteX0" fmla="*/ 949325 w 1898650"/>
                <a:gd name="connsiteY0" fmla="*/ 0 h 1127125"/>
                <a:gd name="connsiteX1" fmla="*/ 0 w 1898650"/>
                <a:gd name="connsiteY1" fmla="*/ 565150 h 1127125"/>
                <a:gd name="connsiteX2" fmla="*/ 949325 w 1898650"/>
                <a:gd name="connsiteY2" fmla="*/ 1127125 h 1127125"/>
                <a:gd name="connsiteX3" fmla="*/ 1898650 w 1898650"/>
                <a:gd name="connsiteY3" fmla="*/ 565150 h 1127125"/>
                <a:gd name="connsiteX4" fmla="*/ 949325 w 1898650"/>
                <a:gd name="connsiteY4" fmla="*/ 0 h 1127125"/>
                <a:gd name="connsiteX0" fmla="*/ 962025 w 1898650"/>
                <a:gd name="connsiteY0" fmla="*/ 0 h 1117600"/>
                <a:gd name="connsiteX1" fmla="*/ 0 w 1898650"/>
                <a:gd name="connsiteY1" fmla="*/ 555625 h 1117600"/>
                <a:gd name="connsiteX2" fmla="*/ 949325 w 1898650"/>
                <a:gd name="connsiteY2" fmla="*/ 1117600 h 1117600"/>
                <a:gd name="connsiteX3" fmla="*/ 1898650 w 1898650"/>
                <a:gd name="connsiteY3" fmla="*/ 555625 h 1117600"/>
                <a:gd name="connsiteX4" fmla="*/ 962025 w 1898650"/>
                <a:gd name="connsiteY4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650" h="1117600">
                  <a:moveTo>
                    <a:pt x="962025" y="0"/>
                  </a:moveTo>
                  <a:lnTo>
                    <a:pt x="0" y="555625"/>
                  </a:lnTo>
                  <a:lnTo>
                    <a:pt x="949325" y="1117600"/>
                  </a:lnTo>
                  <a:lnTo>
                    <a:pt x="1898650" y="555625"/>
                  </a:lnTo>
                  <a:lnTo>
                    <a:pt x="96202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accent3">
                      <a:lumMod val="50000"/>
                    </a:schemeClr>
                  </a:solidFill>
                </a:rPr>
                <a:t>Sales</a:t>
              </a:r>
            </a:p>
          </p:txBody>
        </p:sp>
        <p:sp>
          <p:nvSpPr>
            <p:cNvPr id="6" name="Seite rechts">
              <a:extLst>
                <a:ext uri="{FF2B5EF4-FFF2-40B4-BE49-F238E27FC236}">
                  <a16:creationId xmlns:a16="http://schemas.microsoft.com/office/drawing/2014/main" id="{E09653B7-C77D-8607-9BBD-911F3E62AD59}"/>
                </a:ext>
              </a:extLst>
            </p:cNvPr>
            <p:cNvSpPr/>
            <p:nvPr/>
          </p:nvSpPr>
          <p:spPr bwMode="auto">
            <a:xfrm>
              <a:off x="1659298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  <p:sp>
          <p:nvSpPr>
            <p:cNvPr id="7" name="Seite links">
              <a:extLst>
                <a:ext uri="{FF2B5EF4-FFF2-40B4-BE49-F238E27FC236}">
                  <a16:creationId xmlns:a16="http://schemas.microsoft.com/office/drawing/2014/main" id="{0D84AF27-B6A4-F5C2-5C78-225D09CBECB8}"/>
                </a:ext>
              </a:extLst>
            </p:cNvPr>
            <p:cNvSpPr/>
            <p:nvPr/>
          </p:nvSpPr>
          <p:spPr bwMode="auto">
            <a:xfrm flipH="1">
              <a:off x="709663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 w="9525">
              <a:solidFill>
                <a:schemeClr val="accent3">
                  <a:lumMod val="9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Chain-Würfel-Grau">
            <a:extLst>
              <a:ext uri="{FF2B5EF4-FFF2-40B4-BE49-F238E27FC236}">
                <a16:creationId xmlns:a16="http://schemas.microsoft.com/office/drawing/2014/main" id="{CC0F3FC7-7D46-4BDF-C1EA-3D0D1ADFBB08}"/>
              </a:ext>
            </a:extLst>
          </p:cNvPr>
          <p:cNvGrpSpPr/>
          <p:nvPr/>
        </p:nvGrpSpPr>
        <p:grpSpPr>
          <a:xfrm>
            <a:off x="5992302" y="4525620"/>
            <a:ext cx="1724077" cy="1537868"/>
            <a:chOff x="709663" y="3018979"/>
            <a:chExt cx="1898961" cy="1693862"/>
          </a:xfrm>
        </p:grpSpPr>
        <p:sp>
          <p:nvSpPr>
            <p:cNvPr id="13" name="Oben">
              <a:extLst>
                <a:ext uri="{FF2B5EF4-FFF2-40B4-BE49-F238E27FC236}">
                  <a16:creationId xmlns:a16="http://schemas.microsoft.com/office/drawing/2014/main" id="{929B1964-A7C6-9410-B612-4F42E6FE9276}"/>
                </a:ext>
              </a:extLst>
            </p:cNvPr>
            <p:cNvSpPr/>
            <p:nvPr/>
          </p:nvSpPr>
          <p:spPr bwMode="auto">
            <a:xfrm>
              <a:off x="709974" y="3018979"/>
              <a:ext cx="1898650" cy="1117600"/>
            </a:xfrm>
            <a:custGeom>
              <a:avLst/>
              <a:gdLst>
                <a:gd name="connsiteX0" fmla="*/ 965200 w 1914525"/>
                <a:gd name="connsiteY0" fmla="*/ 0 h 1127125"/>
                <a:gd name="connsiteX1" fmla="*/ 0 w 1914525"/>
                <a:gd name="connsiteY1" fmla="*/ 561975 h 1127125"/>
                <a:gd name="connsiteX2" fmla="*/ 965200 w 1914525"/>
                <a:gd name="connsiteY2" fmla="*/ 1127125 h 1127125"/>
                <a:gd name="connsiteX3" fmla="*/ 1914525 w 1914525"/>
                <a:gd name="connsiteY3" fmla="*/ 565150 h 1127125"/>
                <a:gd name="connsiteX4" fmla="*/ 965200 w 1914525"/>
                <a:gd name="connsiteY4" fmla="*/ 0 h 1127125"/>
                <a:gd name="connsiteX0" fmla="*/ 949325 w 1898650"/>
                <a:gd name="connsiteY0" fmla="*/ 0 h 1127125"/>
                <a:gd name="connsiteX1" fmla="*/ 0 w 1898650"/>
                <a:gd name="connsiteY1" fmla="*/ 565150 h 1127125"/>
                <a:gd name="connsiteX2" fmla="*/ 949325 w 1898650"/>
                <a:gd name="connsiteY2" fmla="*/ 1127125 h 1127125"/>
                <a:gd name="connsiteX3" fmla="*/ 1898650 w 1898650"/>
                <a:gd name="connsiteY3" fmla="*/ 565150 h 1127125"/>
                <a:gd name="connsiteX4" fmla="*/ 949325 w 1898650"/>
                <a:gd name="connsiteY4" fmla="*/ 0 h 1127125"/>
                <a:gd name="connsiteX0" fmla="*/ 962025 w 1898650"/>
                <a:gd name="connsiteY0" fmla="*/ 0 h 1117600"/>
                <a:gd name="connsiteX1" fmla="*/ 0 w 1898650"/>
                <a:gd name="connsiteY1" fmla="*/ 555625 h 1117600"/>
                <a:gd name="connsiteX2" fmla="*/ 949325 w 1898650"/>
                <a:gd name="connsiteY2" fmla="*/ 1117600 h 1117600"/>
                <a:gd name="connsiteX3" fmla="*/ 1898650 w 1898650"/>
                <a:gd name="connsiteY3" fmla="*/ 555625 h 1117600"/>
                <a:gd name="connsiteX4" fmla="*/ 962025 w 1898650"/>
                <a:gd name="connsiteY4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650" h="1117600">
                  <a:moveTo>
                    <a:pt x="962025" y="0"/>
                  </a:moveTo>
                  <a:lnTo>
                    <a:pt x="0" y="555625"/>
                  </a:lnTo>
                  <a:lnTo>
                    <a:pt x="949325" y="1117600"/>
                  </a:lnTo>
                  <a:lnTo>
                    <a:pt x="1898650" y="555625"/>
                  </a:lnTo>
                  <a:lnTo>
                    <a:pt x="96202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200" b="1" kern="1200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ea typeface="+mn-ea"/>
                  <a:cs typeface="+mn-cs"/>
                </a:rPr>
                <a:t>Produktio</a:t>
              </a:r>
              <a:r>
                <a:rPr lang="de-DE" sz="1200" b="1" dirty="0">
                  <a:solidFill>
                    <a:schemeClr val="accent3">
                      <a:lumMod val="50000"/>
                    </a:schemeClr>
                  </a:solidFill>
                </a:rPr>
                <a:t>n</a:t>
              </a:r>
            </a:p>
          </p:txBody>
        </p:sp>
        <p:sp>
          <p:nvSpPr>
            <p:cNvPr id="14" name="Seite rechts">
              <a:extLst>
                <a:ext uri="{FF2B5EF4-FFF2-40B4-BE49-F238E27FC236}">
                  <a16:creationId xmlns:a16="http://schemas.microsoft.com/office/drawing/2014/main" id="{1F0A1349-D78D-7DEA-3375-18A88288682A}"/>
                </a:ext>
              </a:extLst>
            </p:cNvPr>
            <p:cNvSpPr/>
            <p:nvPr/>
          </p:nvSpPr>
          <p:spPr bwMode="auto">
            <a:xfrm>
              <a:off x="1659298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  <p:sp>
          <p:nvSpPr>
            <p:cNvPr id="15" name="Seite links">
              <a:extLst>
                <a:ext uri="{FF2B5EF4-FFF2-40B4-BE49-F238E27FC236}">
                  <a16:creationId xmlns:a16="http://schemas.microsoft.com/office/drawing/2014/main" id="{7E7954C0-8F31-3427-679A-DAFC247CDEDF}"/>
                </a:ext>
              </a:extLst>
            </p:cNvPr>
            <p:cNvSpPr/>
            <p:nvPr/>
          </p:nvSpPr>
          <p:spPr bwMode="auto">
            <a:xfrm flipH="1">
              <a:off x="709663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 w="9525">
              <a:solidFill>
                <a:schemeClr val="accent3">
                  <a:lumMod val="9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Chain-Würfel-Grau">
            <a:extLst>
              <a:ext uri="{FF2B5EF4-FFF2-40B4-BE49-F238E27FC236}">
                <a16:creationId xmlns:a16="http://schemas.microsoft.com/office/drawing/2014/main" id="{0F3C1BD8-8610-15F6-6BD4-05233B87E511}"/>
              </a:ext>
            </a:extLst>
          </p:cNvPr>
          <p:cNvGrpSpPr/>
          <p:nvPr/>
        </p:nvGrpSpPr>
        <p:grpSpPr>
          <a:xfrm>
            <a:off x="8452594" y="4465979"/>
            <a:ext cx="1724077" cy="1537868"/>
            <a:chOff x="709663" y="3018979"/>
            <a:chExt cx="1898961" cy="1693862"/>
          </a:xfrm>
        </p:grpSpPr>
        <p:sp>
          <p:nvSpPr>
            <p:cNvPr id="21" name="Oben">
              <a:extLst>
                <a:ext uri="{FF2B5EF4-FFF2-40B4-BE49-F238E27FC236}">
                  <a16:creationId xmlns:a16="http://schemas.microsoft.com/office/drawing/2014/main" id="{AA01E8B1-FC8A-38B1-600A-3FA91E9D2562}"/>
                </a:ext>
              </a:extLst>
            </p:cNvPr>
            <p:cNvSpPr/>
            <p:nvPr/>
          </p:nvSpPr>
          <p:spPr bwMode="auto">
            <a:xfrm>
              <a:off x="709974" y="3018979"/>
              <a:ext cx="1898650" cy="1117600"/>
            </a:xfrm>
            <a:custGeom>
              <a:avLst/>
              <a:gdLst>
                <a:gd name="connsiteX0" fmla="*/ 965200 w 1914525"/>
                <a:gd name="connsiteY0" fmla="*/ 0 h 1127125"/>
                <a:gd name="connsiteX1" fmla="*/ 0 w 1914525"/>
                <a:gd name="connsiteY1" fmla="*/ 561975 h 1127125"/>
                <a:gd name="connsiteX2" fmla="*/ 965200 w 1914525"/>
                <a:gd name="connsiteY2" fmla="*/ 1127125 h 1127125"/>
                <a:gd name="connsiteX3" fmla="*/ 1914525 w 1914525"/>
                <a:gd name="connsiteY3" fmla="*/ 565150 h 1127125"/>
                <a:gd name="connsiteX4" fmla="*/ 965200 w 1914525"/>
                <a:gd name="connsiteY4" fmla="*/ 0 h 1127125"/>
                <a:gd name="connsiteX0" fmla="*/ 949325 w 1898650"/>
                <a:gd name="connsiteY0" fmla="*/ 0 h 1127125"/>
                <a:gd name="connsiteX1" fmla="*/ 0 w 1898650"/>
                <a:gd name="connsiteY1" fmla="*/ 565150 h 1127125"/>
                <a:gd name="connsiteX2" fmla="*/ 949325 w 1898650"/>
                <a:gd name="connsiteY2" fmla="*/ 1127125 h 1127125"/>
                <a:gd name="connsiteX3" fmla="*/ 1898650 w 1898650"/>
                <a:gd name="connsiteY3" fmla="*/ 565150 h 1127125"/>
                <a:gd name="connsiteX4" fmla="*/ 949325 w 1898650"/>
                <a:gd name="connsiteY4" fmla="*/ 0 h 1127125"/>
                <a:gd name="connsiteX0" fmla="*/ 962025 w 1898650"/>
                <a:gd name="connsiteY0" fmla="*/ 0 h 1117600"/>
                <a:gd name="connsiteX1" fmla="*/ 0 w 1898650"/>
                <a:gd name="connsiteY1" fmla="*/ 555625 h 1117600"/>
                <a:gd name="connsiteX2" fmla="*/ 949325 w 1898650"/>
                <a:gd name="connsiteY2" fmla="*/ 1117600 h 1117600"/>
                <a:gd name="connsiteX3" fmla="*/ 1898650 w 1898650"/>
                <a:gd name="connsiteY3" fmla="*/ 555625 h 1117600"/>
                <a:gd name="connsiteX4" fmla="*/ 962025 w 1898650"/>
                <a:gd name="connsiteY4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650" h="1117600">
                  <a:moveTo>
                    <a:pt x="962025" y="0"/>
                  </a:moveTo>
                  <a:lnTo>
                    <a:pt x="0" y="555625"/>
                  </a:lnTo>
                  <a:lnTo>
                    <a:pt x="949325" y="1117600"/>
                  </a:lnTo>
                  <a:lnTo>
                    <a:pt x="1898650" y="555625"/>
                  </a:lnTo>
                  <a:lnTo>
                    <a:pt x="96202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980"/>
                </a:lnSpc>
              </a:pPr>
              <a:r>
                <a:rPr lang="de-DE" sz="1200" b="1" dirty="0">
                  <a:solidFill>
                    <a:schemeClr val="accent3">
                      <a:lumMod val="50000"/>
                    </a:schemeClr>
                  </a:solidFill>
                </a:rPr>
                <a:t>Service </a:t>
              </a:r>
            </a:p>
            <a:p>
              <a:pPr algn="ctr">
                <a:lnSpc>
                  <a:spcPts val="980"/>
                </a:lnSpc>
              </a:pPr>
              <a:r>
                <a:rPr lang="de-DE" sz="1200" b="1" dirty="0">
                  <a:solidFill>
                    <a:schemeClr val="accent3">
                      <a:lumMod val="50000"/>
                    </a:schemeClr>
                  </a:solidFill>
                </a:rPr>
                <a:t>After Sales</a:t>
              </a:r>
            </a:p>
          </p:txBody>
        </p:sp>
        <p:sp>
          <p:nvSpPr>
            <p:cNvPr id="22" name="Seite rechts">
              <a:extLst>
                <a:ext uri="{FF2B5EF4-FFF2-40B4-BE49-F238E27FC236}">
                  <a16:creationId xmlns:a16="http://schemas.microsoft.com/office/drawing/2014/main" id="{6B746884-287E-5F46-10C4-95A13D9E9719}"/>
                </a:ext>
              </a:extLst>
            </p:cNvPr>
            <p:cNvSpPr/>
            <p:nvPr/>
          </p:nvSpPr>
          <p:spPr bwMode="auto">
            <a:xfrm>
              <a:off x="1659298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  <p:sp>
          <p:nvSpPr>
            <p:cNvPr id="23" name="Seite links">
              <a:extLst>
                <a:ext uri="{FF2B5EF4-FFF2-40B4-BE49-F238E27FC236}">
                  <a16:creationId xmlns:a16="http://schemas.microsoft.com/office/drawing/2014/main" id="{496EF99A-E480-CE07-BBF6-7CACD3CE1ACB}"/>
                </a:ext>
              </a:extLst>
            </p:cNvPr>
            <p:cNvSpPr/>
            <p:nvPr/>
          </p:nvSpPr>
          <p:spPr bwMode="auto">
            <a:xfrm flipH="1">
              <a:off x="709663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 w="9525">
              <a:solidFill>
                <a:schemeClr val="accent3">
                  <a:lumMod val="9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Chain-Würfel-Grau">
            <a:extLst>
              <a:ext uri="{FF2B5EF4-FFF2-40B4-BE49-F238E27FC236}">
                <a16:creationId xmlns:a16="http://schemas.microsoft.com/office/drawing/2014/main" id="{81947208-3421-CA97-6E44-EC171BD908C2}"/>
              </a:ext>
            </a:extLst>
          </p:cNvPr>
          <p:cNvGrpSpPr/>
          <p:nvPr/>
        </p:nvGrpSpPr>
        <p:grpSpPr>
          <a:xfrm>
            <a:off x="2320130" y="5088351"/>
            <a:ext cx="1724077" cy="1537868"/>
            <a:chOff x="709663" y="3018979"/>
            <a:chExt cx="1898961" cy="1693862"/>
          </a:xfrm>
        </p:grpSpPr>
        <p:sp>
          <p:nvSpPr>
            <p:cNvPr id="29" name="Oben">
              <a:extLst>
                <a:ext uri="{FF2B5EF4-FFF2-40B4-BE49-F238E27FC236}">
                  <a16:creationId xmlns:a16="http://schemas.microsoft.com/office/drawing/2014/main" id="{D4E907D6-CD6B-3CCD-EDE5-0911F5E1BD35}"/>
                </a:ext>
              </a:extLst>
            </p:cNvPr>
            <p:cNvSpPr/>
            <p:nvPr/>
          </p:nvSpPr>
          <p:spPr bwMode="auto">
            <a:xfrm>
              <a:off x="709974" y="3018979"/>
              <a:ext cx="1898650" cy="1117600"/>
            </a:xfrm>
            <a:custGeom>
              <a:avLst/>
              <a:gdLst>
                <a:gd name="connsiteX0" fmla="*/ 965200 w 1914525"/>
                <a:gd name="connsiteY0" fmla="*/ 0 h 1127125"/>
                <a:gd name="connsiteX1" fmla="*/ 0 w 1914525"/>
                <a:gd name="connsiteY1" fmla="*/ 561975 h 1127125"/>
                <a:gd name="connsiteX2" fmla="*/ 965200 w 1914525"/>
                <a:gd name="connsiteY2" fmla="*/ 1127125 h 1127125"/>
                <a:gd name="connsiteX3" fmla="*/ 1914525 w 1914525"/>
                <a:gd name="connsiteY3" fmla="*/ 565150 h 1127125"/>
                <a:gd name="connsiteX4" fmla="*/ 965200 w 1914525"/>
                <a:gd name="connsiteY4" fmla="*/ 0 h 1127125"/>
                <a:gd name="connsiteX0" fmla="*/ 949325 w 1898650"/>
                <a:gd name="connsiteY0" fmla="*/ 0 h 1127125"/>
                <a:gd name="connsiteX1" fmla="*/ 0 w 1898650"/>
                <a:gd name="connsiteY1" fmla="*/ 565150 h 1127125"/>
                <a:gd name="connsiteX2" fmla="*/ 949325 w 1898650"/>
                <a:gd name="connsiteY2" fmla="*/ 1127125 h 1127125"/>
                <a:gd name="connsiteX3" fmla="*/ 1898650 w 1898650"/>
                <a:gd name="connsiteY3" fmla="*/ 565150 h 1127125"/>
                <a:gd name="connsiteX4" fmla="*/ 949325 w 1898650"/>
                <a:gd name="connsiteY4" fmla="*/ 0 h 1127125"/>
                <a:gd name="connsiteX0" fmla="*/ 962025 w 1898650"/>
                <a:gd name="connsiteY0" fmla="*/ 0 h 1117600"/>
                <a:gd name="connsiteX1" fmla="*/ 0 w 1898650"/>
                <a:gd name="connsiteY1" fmla="*/ 555625 h 1117600"/>
                <a:gd name="connsiteX2" fmla="*/ 949325 w 1898650"/>
                <a:gd name="connsiteY2" fmla="*/ 1117600 h 1117600"/>
                <a:gd name="connsiteX3" fmla="*/ 1898650 w 1898650"/>
                <a:gd name="connsiteY3" fmla="*/ 555625 h 1117600"/>
                <a:gd name="connsiteX4" fmla="*/ 962025 w 1898650"/>
                <a:gd name="connsiteY4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650" h="1117600">
                  <a:moveTo>
                    <a:pt x="962025" y="0"/>
                  </a:moveTo>
                  <a:lnTo>
                    <a:pt x="0" y="555625"/>
                  </a:lnTo>
                  <a:lnTo>
                    <a:pt x="949325" y="1117600"/>
                  </a:lnTo>
                  <a:lnTo>
                    <a:pt x="1898650" y="555625"/>
                  </a:lnTo>
                  <a:lnTo>
                    <a:pt x="96202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accent3">
                      <a:lumMod val="50000"/>
                    </a:schemeClr>
                  </a:solidFill>
                </a:rPr>
                <a:t>Engineering</a:t>
              </a:r>
            </a:p>
          </p:txBody>
        </p:sp>
        <p:sp>
          <p:nvSpPr>
            <p:cNvPr id="30" name="Seite rechts">
              <a:extLst>
                <a:ext uri="{FF2B5EF4-FFF2-40B4-BE49-F238E27FC236}">
                  <a16:creationId xmlns:a16="http://schemas.microsoft.com/office/drawing/2014/main" id="{0D0F1B07-038A-D923-BC5D-020B903F981B}"/>
                </a:ext>
              </a:extLst>
            </p:cNvPr>
            <p:cNvSpPr/>
            <p:nvPr/>
          </p:nvSpPr>
          <p:spPr bwMode="auto">
            <a:xfrm>
              <a:off x="1659298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  <p:sp>
          <p:nvSpPr>
            <p:cNvPr id="31" name="Seite links">
              <a:extLst>
                <a:ext uri="{FF2B5EF4-FFF2-40B4-BE49-F238E27FC236}">
                  <a16:creationId xmlns:a16="http://schemas.microsoft.com/office/drawing/2014/main" id="{4EF15207-5546-5666-44B4-851257D9413B}"/>
                </a:ext>
              </a:extLst>
            </p:cNvPr>
            <p:cNvSpPr/>
            <p:nvPr/>
          </p:nvSpPr>
          <p:spPr bwMode="auto">
            <a:xfrm flipH="1">
              <a:off x="709663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 w="9525">
              <a:solidFill>
                <a:schemeClr val="accent3">
                  <a:lumMod val="9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Chain-Würfel-Rot">
            <a:extLst>
              <a:ext uri="{FF2B5EF4-FFF2-40B4-BE49-F238E27FC236}">
                <a16:creationId xmlns:a16="http://schemas.microsoft.com/office/drawing/2014/main" id="{D51921A3-2912-44CE-0D25-605DB3F2072B}"/>
              </a:ext>
            </a:extLst>
          </p:cNvPr>
          <p:cNvGrpSpPr/>
          <p:nvPr/>
        </p:nvGrpSpPr>
        <p:grpSpPr>
          <a:xfrm>
            <a:off x="2320130" y="5082513"/>
            <a:ext cx="1724077" cy="1537868"/>
            <a:chOff x="709663" y="3018979"/>
            <a:chExt cx="1898961" cy="1693862"/>
          </a:xfrm>
        </p:grpSpPr>
        <p:sp>
          <p:nvSpPr>
            <p:cNvPr id="33" name="Oben">
              <a:extLst>
                <a:ext uri="{FF2B5EF4-FFF2-40B4-BE49-F238E27FC236}">
                  <a16:creationId xmlns:a16="http://schemas.microsoft.com/office/drawing/2014/main" id="{D2E1A118-1180-8FB1-42AD-2585522184FB}"/>
                </a:ext>
              </a:extLst>
            </p:cNvPr>
            <p:cNvSpPr/>
            <p:nvPr/>
          </p:nvSpPr>
          <p:spPr bwMode="auto">
            <a:xfrm>
              <a:off x="709974" y="3018979"/>
              <a:ext cx="1898650" cy="1117600"/>
            </a:xfrm>
            <a:custGeom>
              <a:avLst/>
              <a:gdLst>
                <a:gd name="connsiteX0" fmla="*/ 965200 w 1914525"/>
                <a:gd name="connsiteY0" fmla="*/ 0 h 1127125"/>
                <a:gd name="connsiteX1" fmla="*/ 0 w 1914525"/>
                <a:gd name="connsiteY1" fmla="*/ 561975 h 1127125"/>
                <a:gd name="connsiteX2" fmla="*/ 965200 w 1914525"/>
                <a:gd name="connsiteY2" fmla="*/ 1127125 h 1127125"/>
                <a:gd name="connsiteX3" fmla="*/ 1914525 w 1914525"/>
                <a:gd name="connsiteY3" fmla="*/ 565150 h 1127125"/>
                <a:gd name="connsiteX4" fmla="*/ 965200 w 1914525"/>
                <a:gd name="connsiteY4" fmla="*/ 0 h 1127125"/>
                <a:gd name="connsiteX0" fmla="*/ 949325 w 1898650"/>
                <a:gd name="connsiteY0" fmla="*/ 0 h 1127125"/>
                <a:gd name="connsiteX1" fmla="*/ 0 w 1898650"/>
                <a:gd name="connsiteY1" fmla="*/ 565150 h 1127125"/>
                <a:gd name="connsiteX2" fmla="*/ 949325 w 1898650"/>
                <a:gd name="connsiteY2" fmla="*/ 1127125 h 1127125"/>
                <a:gd name="connsiteX3" fmla="*/ 1898650 w 1898650"/>
                <a:gd name="connsiteY3" fmla="*/ 565150 h 1127125"/>
                <a:gd name="connsiteX4" fmla="*/ 949325 w 1898650"/>
                <a:gd name="connsiteY4" fmla="*/ 0 h 1127125"/>
                <a:gd name="connsiteX0" fmla="*/ 962025 w 1898650"/>
                <a:gd name="connsiteY0" fmla="*/ 0 h 1117600"/>
                <a:gd name="connsiteX1" fmla="*/ 0 w 1898650"/>
                <a:gd name="connsiteY1" fmla="*/ 555625 h 1117600"/>
                <a:gd name="connsiteX2" fmla="*/ 949325 w 1898650"/>
                <a:gd name="connsiteY2" fmla="*/ 1117600 h 1117600"/>
                <a:gd name="connsiteX3" fmla="*/ 1898650 w 1898650"/>
                <a:gd name="connsiteY3" fmla="*/ 555625 h 1117600"/>
                <a:gd name="connsiteX4" fmla="*/ 962025 w 1898650"/>
                <a:gd name="connsiteY4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650" h="1117600">
                  <a:moveTo>
                    <a:pt x="962025" y="0"/>
                  </a:moveTo>
                  <a:lnTo>
                    <a:pt x="0" y="555625"/>
                  </a:lnTo>
                  <a:lnTo>
                    <a:pt x="949325" y="1117600"/>
                  </a:lnTo>
                  <a:lnTo>
                    <a:pt x="1898650" y="555625"/>
                  </a:lnTo>
                  <a:lnTo>
                    <a:pt x="96202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</a:rPr>
                <a:t>Engineering</a:t>
              </a:r>
            </a:p>
          </p:txBody>
        </p:sp>
        <p:sp>
          <p:nvSpPr>
            <p:cNvPr id="34" name="Seite rechts">
              <a:extLst>
                <a:ext uri="{FF2B5EF4-FFF2-40B4-BE49-F238E27FC236}">
                  <a16:creationId xmlns:a16="http://schemas.microsoft.com/office/drawing/2014/main" id="{CC898517-CB70-B951-E31C-6BF38176058A}"/>
                </a:ext>
              </a:extLst>
            </p:cNvPr>
            <p:cNvSpPr/>
            <p:nvPr/>
          </p:nvSpPr>
          <p:spPr bwMode="auto">
            <a:xfrm>
              <a:off x="1659298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  <p:sp>
          <p:nvSpPr>
            <p:cNvPr id="35" name="Seite links">
              <a:extLst>
                <a:ext uri="{FF2B5EF4-FFF2-40B4-BE49-F238E27FC236}">
                  <a16:creationId xmlns:a16="http://schemas.microsoft.com/office/drawing/2014/main" id="{C9AD5545-F05E-3C96-A6D1-33B904CE571C}"/>
                </a:ext>
              </a:extLst>
            </p:cNvPr>
            <p:cNvSpPr/>
            <p:nvPr/>
          </p:nvSpPr>
          <p:spPr bwMode="auto">
            <a:xfrm flipH="1">
              <a:off x="709663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Chain-Würfel-Grau">
            <a:extLst>
              <a:ext uri="{FF2B5EF4-FFF2-40B4-BE49-F238E27FC236}">
                <a16:creationId xmlns:a16="http://schemas.microsoft.com/office/drawing/2014/main" id="{6436E20C-FCF1-7728-A12B-69840B8938C0}"/>
              </a:ext>
            </a:extLst>
          </p:cNvPr>
          <p:cNvGrpSpPr/>
          <p:nvPr/>
        </p:nvGrpSpPr>
        <p:grpSpPr>
          <a:xfrm>
            <a:off x="4765078" y="5088351"/>
            <a:ext cx="1724077" cy="1537868"/>
            <a:chOff x="709663" y="3018979"/>
            <a:chExt cx="1898961" cy="1693862"/>
          </a:xfrm>
        </p:grpSpPr>
        <p:sp>
          <p:nvSpPr>
            <p:cNvPr id="37" name="Oben">
              <a:extLst>
                <a:ext uri="{FF2B5EF4-FFF2-40B4-BE49-F238E27FC236}">
                  <a16:creationId xmlns:a16="http://schemas.microsoft.com/office/drawing/2014/main" id="{59051996-B8AC-1C34-6030-AA31E344717F}"/>
                </a:ext>
              </a:extLst>
            </p:cNvPr>
            <p:cNvSpPr/>
            <p:nvPr/>
          </p:nvSpPr>
          <p:spPr bwMode="auto">
            <a:xfrm>
              <a:off x="709974" y="3018979"/>
              <a:ext cx="1898650" cy="1117600"/>
            </a:xfrm>
            <a:custGeom>
              <a:avLst/>
              <a:gdLst>
                <a:gd name="connsiteX0" fmla="*/ 965200 w 1914525"/>
                <a:gd name="connsiteY0" fmla="*/ 0 h 1127125"/>
                <a:gd name="connsiteX1" fmla="*/ 0 w 1914525"/>
                <a:gd name="connsiteY1" fmla="*/ 561975 h 1127125"/>
                <a:gd name="connsiteX2" fmla="*/ 965200 w 1914525"/>
                <a:gd name="connsiteY2" fmla="*/ 1127125 h 1127125"/>
                <a:gd name="connsiteX3" fmla="*/ 1914525 w 1914525"/>
                <a:gd name="connsiteY3" fmla="*/ 565150 h 1127125"/>
                <a:gd name="connsiteX4" fmla="*/ 965200 w 1914525"/>
                <a:gd name="connsiteY4" fmla="*/ 0 h 1127125"/>
                <a:gd name="connsiteX0" fmla="*/ 949325 w 1898650"/>
                <a:gd name="connsiteY0" fmla="*/ 0 h 1127125"/>
                <a:gd name="connsiteX1" fmla="*/ 0 w 1898650"/>
                <a:gd name="connsiteY1" fmla="*/ 565150 h 1127125"/>
                <a:gd name="connsiteX2" fmla="*/ 949325 w 1898650"/>
                <a:gd name="connsiteY2" fmla="*/ 1127125 h 1127125"/>
                <a:gd name="connsiteX3" fmla="*/ 1898650 w 1898650"/>
                <a:gd name="connsiteY3" fmla="*/ 565150 h 1127125"/>
                <a:gd name="connsiteX4" fmla="*/ 949325 w 1898650"/>
                <a:gd name="connsiteY4" fmla="*/ 0 h 1127125"/>
                <a:gd name="connsiteX0" fmla="*/ 962025 w 1898650"/>
                <a:gd name="connsiteY0" fmla="*/ 0 h 1117600"/>
                <a:gd name="connsiteX1" fmla="*/ 0 w 1898650"/>
                <a:gd name="connsiteY1" fmla="*/ 555625 h 1117600"/>
                <a:gd name="connsiteX2" fmla="*/ 949325 w 1898650"/>
                <a:gd name="connsiteY2" fmla="*/ 1117600 h 1117600"/>
                <a:gd name="connsiteX3" fmla="*/ 1898650 w 1898650"/>
                <a:gd name="connsiteY3" fmla="*/ 555625 h 1117600"/>
                <a:gd name="connsiteX4" fmla="*/ 962025 w 1898650"/>
                <a:gd name="connsiteY4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650" h="1117600">
                  <a:moveTo>
                    <a:pt x="962025" y="0"/>
                  </a:moveTo>
                  <a:lnTo>
                    <a:pt x="0" y="555625"/>
                  </a:lnTo>
                  <a:lnTo>
                    <a:pt x="949325" y="1117600"/>
                  </a:lnTo>
                  <a:lnTo>
                    <a:pt x="1898650" y="555625"/>
                  </a:lnTo>
                  <a:lnTo>
                    <a:pt x="96202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accent3">
                      <a:lumMod val="50000"/>
                    </a:schemeClr>
                  </a:solidFill>
                </a:rPr>
                <a:t>Einkauf </a:t>
              </a:r>
            </a:p>
            <a:p>
              <a:pPr algn="ctr"/>
              <a:r>
                <a:rPr lang="de-DE" sz="1200" b="1" dirty="0">
                  <a:solidFill>
                    <a:schemeClr val="accent3">
                      <a:lumMod val="50000"/>
                    </a:schemeClr>
                  </a:solidFill>
                </a:rPr>
                <a:t>SCM</a:t>
              </a:r>
            </a:p>
          </p:txBody>
        </p:sp>
        <p:sp>
          <p:nvSpPr>
            <p:cNvPr id="38" name="Seite rechts">
              <a:extLst>
                <a:ext uri="{FF2B5EF4-FFF2-40B4-BE49-F238E27FC236}">
                  <a16:creationId xmlns:a16="http://schemas.microsoft.com/office/drawing/2014/main" id="{9479EAA9-6DB9-A2BF-F2E1-128C74258772}"/>
                </a:ext>
              </a:extLst>
            </p:cNvPr>
            <p:cNvSpPr/>
            <p:nvPr/>
          </p:nvSpPr>
          <p:spPr bwMode="auto">
            <a:xfrm>
              <a:off x="1659298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  <p:sp>
          <p:nvSpPr>
            <p:cNvPr id="39" name="Seite links">
              <a:extLst>
                <a:ext uri="{FF2B5EF4-FFF2-40B4-BE49-F238E27FC236}">
                  <a16:creationId xmlns:a16="http://schemas.microsoft.com/office/drawing/2014/main" id="{DA332751-4618-EA19-3681-1F8AD67040D2}"/>
                </a:ext>
              </a:extLst>
            </p:cNvPr>
            <p:cNvSpPr/>
            <p:nvPr/>
          </p:nvSpPr>
          <p:spPr bwMode="auto">
            <a:xfrm flipH="1">
              <a:off x="709663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 w="9525">
              <a:solidFill>
                <a:schemeClr val="accent3">
                  <a:lumMod val="9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Chain-Würfel-Grau">
            <a:extLst>
              <a:ext uri="{FF2B5EF4-FFF2-40B4-BE49-F238E27FC236}">
                <a16:creationId xmlns:a16="http://schemas.microsoft.com/office/drawing/2014/main" id="{B6998B10-77DE-2AF1-983A-A8562AA7ECF7}"/>
              </a:ext>
            </a:extLst>
          </p:cNvPr>
          <p:cNvGrpSpPr/>
          <p:nvPr/>
        </p:nvGrpSpPr>
        <p:grpSpPr>
          <a:xfrm>
            <a:off x="7210026" y="5088351"/>
            <a:ext cx="1724077" cy="1537868"/>
            <a:chOff x="709663" y="3018979"/>
            <a:chExt cx="1898961" cy="1693862"/>
          </a:xfrm>
        </p:grpSpPr>
        <p:sp>
          <p:nvSpPr>
            <p:cNvPr id="45" name="Oben">
              <a:extLst>
                <a:ext uri="{FF2B5EF4-FFF2-40B4-BE49-F238E27FC236}">
                  <a16:creationId xmlns:a16="http://schemas.microsoft.com/office/drawing/2014/main" id="{808976D3-89D2-94C0-26DA-E0DC9F26CDB0}"/>
                </a:ext>
              </a:extLst>
            </p:cNvPr>
            <p:cNvSpPr/>
            <p:nvPr/>
          </p:nvSpPr>
          <p:spPr bwMode="auto">
            <a:xfrm>
              <a:off x="709974" y="3018979"/>
              <a:ext cx="1898650" cy="1117600"/>
            </a:xfrm>
            <a:custGeom>
              <a:avLst/>
              <a:gdLst>
                <a:gd name="connsiteX0" fmla="*/ 965200 w 1914525"/>
                <a:gd name="connsiteY0" fmla="*/ 0 h 1127125"/>
                <a:gd name="connsiteX1" fmla="*/ 0 w 1914525"/>
                <a:gd name="connsiteY1" fmla="*/ 561975 h 1127125"/>
                <a:gd name="connsiteX2" fmla="*/ 965200 w 1914525"/>
                <a:gd name="connsiteY2" fmla="*/ 1127125 h 1127125"/>
                <a:gd name="connsiteX3" fmla="*/ 1914525 w 1914525"/>
                <a:gd name="connsiteY3" fmla="*/ 565150 h 1127125"/>
                <a:gd name="connsiteX4" fmla="*/ 965200 w 1914525"/>
                <a:gd name="connsiteY4" fmla="*/ 0 h 1127125"/>
                <a:gd name="connsiteX0" fmla="*/ 949325 w 1898650"/>
                <a:gd name="connsiteY0" fmla="*/ 0 h 1127125"/>
                <a:gd name="connsiteX1" fmla="*/ 0 w 1898650"/>
                <a:gd name="connsiteY1" fmla="*/ 565150 h 1127125"/>
                <a:gd name="connsiteX2" fmla="*/ 949325 w 1898650"/>
                <a:gd name="connsiteY2" fmla="*/ 1127125 h 1127125"/>
                <a:gd name="connsiteX3" fmla="*/ 1898650 w 1898650"/>
                <a:gd name="connsiteY3" fmla="*/ 565150 h 1127125"/>
                <a:gd name="connsiteX4" fmla="*/ 949325 w 1898650"/>
                <a:gd name="connsiteY4" fmla="*/ 0 h 1127125"/>
                <a:gd name="connsiteX0" fmla="*/ 962025 w 1898650"/>
                <a:gd name="connsiteY0" fmla="*/ 0 h 1117600"/>
                <a:gd name="connsiteX1" fmla="*/ 0 w 1898650"/>
                <a:gd name="connsiteY1" fmla="*/ 555625 h 1117600"/>
                <a:gd name="connsiteX2" fmla="*/ 949325 w 1898650"/>
                <a:gd name="connsiteY2" fmla="*/ 1117600 h 1117600"/>
                <a:gd name="connsiteX3" fmla="*/ 1898650 w 1898650"/>
                <a:gd name="connsiteY3" fmla="*/ 555625 h 1117600"/>
                <a:gd name="connsiteX4" fmla="*/ 962025 w 1898650"/>
                <a:gd name="connsiteY4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650" h="1117600">
                  <a:moveTo>
                    <a:pt x="962025" y="0"/>
                  </a:moveTo>
                  <a:lnTo>
                    <a:pt x="0" y="555625"/>
                  </a:lnTo>
                  <a:lnTo>
                    <a:pt x="949325" y="1117600"/>
                  </a:lnTo>
                  <a:lnTo>
                    <a:pt x="1898650" y="555625"/>
                  </a:lnTo>
                  <a:lnTo>
                    <a:pt x="96202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accent3">
                      <a:lumMod val="50000"/>
                    </a:schemeClr>
                  </a:solidFill>
                </a:rPr>
                <a:t>Logistik</a:t>
              </a:r>
            </a:p>
          </p:txBody>
        </p:sp>
        <p:sp>
          <p:nvSpPr>
            <p:cNvPr id="46" name="Seite rechts">
              <a:extLst>
                <a:ext uri="{FF2B5EF4-FFF2-40B4-BE49-F238E27FC236}">
                  <a16:creationId xmlns:a16="http://schemas.microsoft.com/office/drawing/2014/main" id="{1BA1CE42-0717-3EFF-3C87-DFE157F55FE0}"/>
                </a:ext>
              </a:extLst>
            </p:cNvPr>
            <p:cNvSpPr/>
            <p:nvPr/>
          </p:nvSpPr>
          <p:spPr bwMode="auto">
            <a:xfrm>
              <a:off x="1659298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  <p:sp>
          <p:nvSpPr>
            <p:cNvPr id="47" name="Seite links">
              <a:extLst>
                <a:ext uri="{FF2B5EF4-FFF2-40B4-BE49-F238E27FC236}">
                  <a16:creationId xmlns:a16="http://schemas.microsoft.com/office/drawing/2014/main" id="{C317FBB0-7BA2-EAB0-8091-1D32EF74E34F}"/>
                </a:ext>
              </a:extLst>
            </p:cNvPr>
            <p:cNvSpPr/>
            <p:nvPr/>
          </p:nvSpPr>
          <p:spPr bwMode="auto">
            <a:xfrm flipH="1">
              <a:off x="709663" y="3573016"/>
              <a:ext cx="949325" cy="1139825"/>
            </a:xfrm>
            <a:custGeom>
              <a:avLst/>
              <a:gdLst>
                <a:gd name="connsiteX0" fmla="*/ 949325 w 949325"/>
                <a:gd name="connsiteY0" fmla="*/ 0 h 1139825"/>
                <a:gd name="connsiteX1" fmla="*/ 949325 w 949325"/>
                <a:gd name="connsiteY1" fmla="*/ 577850 h 1139825"/>
                <a:gd name="connsiteX2" fmla="*/ 0 w 949325"/>
                <a:gd name="connsiteY2" fmla="*/ 1139825 h 1139825"/>
                <a:gd name="connsiteX3" fmla="*/ 0 w 949325"/>
                <a:gd name="connsiteY3" fmla="*/ 561975 h 1139825"/>
                <a:gd name="connsiteX4" fmla="*/ 949325 w 94932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25" h="1139825">
                  <a:moveTo>
                    <a:pt x="949325" y="0"/>
                  </a:moveTo>
                  <a:lnTo>
                    <a:pt x="949325" y="577850"/>
                  </a:lnTo>
                  <a:lnTo>
                    <a:pt x="0" y="1139825"/>
                  </a:lnTo>
                  <a:lnTo>
                    <a:pt x="0" y="561975"/>
                  </a:lnTo>
                  <a:lnTo>
                    <a:pt x="949325" y="0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 w="9525">
              <a:solidFill>
                <a:schemeClr val="accent3">
                  <a:lumMod val="9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DE" sz="1800" dirty="0" err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9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38B5A-7409-FA17-5AD9-5413CC690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4516EA-0599-8C14-3732-02CEBCDDA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972281B-EF5E-5D7A-7E3C-BA076DD08C12}"/>
              </a:ext>
            </a:extLst>
          </p:cNvPr>
          <p:cNvSpPr/>
          <p:nvPr/>
        </p:nvSpPr>
        <p:spPr bwMode="auto">
          <a:xfrm>
            <a:off x="894673" y="3781332"/>
            <a:ext cx="4176464" cy="1512168"/>
          </a:xfrm>
          <a:prstGeom prst="rect">
            <a:avLst/>
          </a:prstGeom>
          <a:solidFill>
            <a:schemeClr val="bg1">
              <a:alpha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/>
            <a:r>
              <a:rPr lang="de-DE" sz="1800" i="1" dirty="0">
                <a:latin typeface="+mj-lt"/>
                <a:cs typeface="Times New Roman" panose="02020603050405020304" pitchFamily="18" charset="0"/>
              </a:rPr>
              <a:t>95 % aller generativen KI-Pilotprojekte scheitern daran, einen messbaren Return on Investment zu erzielen.</a:t>
            </a:r>
          </a:p>
          <a:p>
            <a:pPr algn="l"/>
            <a:r>
              <a:rPr lang="de-DE" sz="1800" dirty="0">
                <a:latin typeface="+mj-lt"/>
                <a:cs typeface="Times New Roman" panose="02020603050405020304" pitchFamily="18" charset="0"/>
              </a:rPr>
              <a:t>- MIT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State of AI in Business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, 2025</a:t>
            </a:r>
            <a:endParaRPr lang="de-CH" sz="1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68DAF75-38A5-B0E6-2DFE-7DBF41D0EB94}"/>
              </a:ext>
            </a:extLst>
          </p:cNvPr>
          <p:cNvSpPr/>
          <p:nvPr/>
        </p:nvSpPr>
        <p:spPr bwMode="auto">
          <a:xfrm>
            <a:off x="6765178" y="3781332"/>
            <a:ext cx="4371382" cy="1512168"/>
          </a:xfrm>
          <a:prstGeom prst="rect">
            <a:avLst/>
          </a:prstGeom>
          <a:solidFill>
            <a:schemeClr val="bg1">
              <a:alpha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/>
            <a:r>
              <a:rPr lang="de-DE" sz="1800" i="1" dirty="0">
                <a:latin typeface="+mj-lt"/>
                <a:cs typeface="Times New Roman" panose="02020603050405020304" pitchFamily="18" charset="0"/>
              </a:rPr>
              <a:t>KI-Experte François </a:t>
            </a:r>
            <a:r>
              <a:rPr lang="de-DE" sz="1800" i="1" dirty="0" err="1">
                <a:latin typeface="+mj-lt"/>
                <a:cs typeface="Times New Roman" panose="02020603050405020304" pitchFamily="18" charset="0"/>
              </a:rPr>
              <a:t>Chollet</a:t>
            </a:r>
            <a:r>
              <a:rPr lang="de-DE" sz="1800" i="1" dirty="0">
                <a:latin typeface="+mj-lt"/>
                <a:cs typeface="Times New Roman" panose="02020603050405020304" pitchFamily="18" charset="0"/>
              </a:rPr>
              <a:t> ist überzeugt, dass die Investitionen in generative KI auf falschen Versprechen beruhen.</a:t>
            </a:r>
            <a:br>
              <a:rPr lang="de-DE" sz="1800" i="1" dirty="0">
                <a:latin typeface="+mj-lt"/>
                <a:cs typeface="Times New Roman" panose="02020603050405020304" pitchFamily="18" charset="0"/>
              </a:rPr>
            </a:br>
            <a:r>
              <a:rPr lang="de-DE" sz="1800" i="1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NZZ Technologie, 2024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4BAE824-8D0B-0D68-DF85-8499AE99D5C7}"/>
              </a:ext>
            </a:extLst>
          </p:cNvPr>
          <p:cNvSpPr/>
          <p:nvPr/>
        </p:nvSpPr>
        <p:spPr bwMode="auto">
          <a:xfrm>
            <a:off x="6765178" y="1916832"/>
            <a:ext cx="4371382" cy="1512168"/>
          </a:xfrm>
          <a:prstGeom prst="rect">
            <a:avLst/>
          </a:prstGeom>
          <a:solidFill>
            <a:schemeClr val="bg1">
              <a:alpha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/>
            <a:r>
              <a:rPr lang="de-DE" sz="1800" i="1" dirty="0">
                <a:latin typeface="+mj-lt"/>
                <a:cs typeface="Times New Roman" panose="02020603050405020304" pitchFamily="18" charset="0"/>
              </a:rPr>
              <a:t>78% der Unternehmen die KI einsetzen steigern nachweislich Produktivität und Qualifikationslücken.</a:t>
            </a:r>
          </a:p>
          <a:p>
            <a:r>
              <a:rPr lang="de-DE" sz="1800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it-IT" sz="1800" dirty="0">
                <a:latin typeface="+mj-lt"/>
                <a:cs typeface="Times New Roman" panose="02020603050405020304" pitchFamily="18" charset="0"/>
              </a:rPr>
              <a:t>Stanford AI Index Report 2025</a:t>
            </a:r>
            <a:endParaRPr lang="de-CH" sz="1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424CEF2-9520-F2CD-3EC7-BD5CF107C2DC}"/>
              </a:ext>
            </a:extLst>
          </p:cNvPr>
          <p:cNvSpPr/>
          <p:nvPr/>
        </p:nvSpPr>
        <p:spPr bwMode="auto">
          <a:xfrm>
            <a:off x="894673" y="1916832"/>
            <a:ext cx="4176464" cy="1512168"/>
          </a:xfrm>
          <a:prstGeom prst="rect">
            <a:avLst/>
          </a:prstGeom>
          <a:solidFill>
            <a:schemeClr val="bg1">
              <a:alpha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/>
            <a:r>
              <a:rPr lang="de-DE" sz="1800" i="1" dirty="0">
                <a:latin typeface="+mj-lt"/>
                <a:cs typeface="Times New Roman" panose="02020603050405020304" pitchFamily="18" charset="0"/>
              </a:rPr>
              <a:t>KI hat das Potenzial, Arbeitsaufgaben zu automatisieren, die heute 60% der Zeit von Mitarbeitenden beanspruchen.</a:t>
            </a:r>
            <a:br>
              <a:rPr lang="en-US" sz="1800" dirty="0">
                <a:latin typeface="+mj-lt"/>
                <a:cs typeface="Times New Roman" panose="02020603050405020304" pitchFamily="18" charset="0"/>
              </a:rPr>
            </a:br>
            <a:r>
              <a:rPr lang="en-US" sz="1800" dirty="0">
                <a:latin typeface="+mj-lt"/>
                <a:cs typeface="Times New Roman" panose="02020603050405020304" pitchFamily="18" charset="0"/>
              </a:rPr>
              <a:t>- McKinsey State of AI, 2024</a:t>
            </a:r>
            <a:endParaRPr lang="de-CH" sz="1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F2BA0C7-2898-D991-FADA-72665D952958}"/>
              </a:ext>
            </a:extLst>
          </p:cNvPr>
          <p:cNvGrpSpPr/>
          <p:nvPr/>
        </p:nvGrpSpPr>
        <p:grpSpPr>
          <a:xfrm>
            <a:off x="6405178" y="3271541"/>
            <a:ext cx="720000" cy="720000"/>
            <a:chOff x="5697516" y="1860202"/>
            <a:chExt cx="720000" cy="720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C62FB02-A357-6735-73B1-9E39EC72C469}"/>
                </a:ext>
              </a:extLst>
            </p:cNvPr>
            <p:cNvSpPr/>
            <p:nvPr/>
          </p:nvSpPr>
          <p:spPr bwMode="auto">
            <a:xfrm>
              <a:off x="5697516" y="1860202"/>
              <a:ext cx="720000" cy="72000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de-CH" sz="1800" dirty="0" err="1"/>
            </a:p>
          </p:txBody>
        </p:sp>
        <p:pic>
          <p:nvPicPr>
            <p:cNvPr id="12" name="Grafik 11" descr="Warnung Silhouette">
              <a:extLst>
                <a:ext uri="{FF2B5EF4-FFF2-40B4-BE49-F238E27FC236}">
                  <a16:creationId xmlns:a16="http://schemas.microsoft.com/office/drawing/2014/main" id="{C331BD01-52BF-649F-8218-09A378B33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66309" y="1894607"/>
              <a:ext cx="576064" cy="576064"/>
            </a:xfrm>
            <a:prstGeom prst="rect">
              <a:avLst/>
            </a:prstGeom>
          </p:spPr>
        </p:pic>
      </p:grpSp>
      <p:sp>
        <p:nvSpPr>
          <p:cNvPr id="17" name="Ellipse 16">
            <a:extLst>
              <a:ext uri="{FF2B5EF4-FFF2-40B4-BE49-F238E27FC236}">
                <a16:creationId xmlns:a16="http://schemas.microsoft.com/office/drawing/2014/main" id="{A5DE9E77-AE49-0955-C8F0-951B1BEFB1EE}"/>
              </a:ext>
            </a:extLst>
          </p:cNvPr>
          <p:cNvSpPr/>
          <p:nvPr/>
        </p:nvSpPr>
        <p:spPr bwMode="auto">
          <a:xfrm>
            <a:off x="4727928" y="3271541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l"/>
            <a:endParaRPr lang="de-CH" sz="1800" dirty="0" err="1"/>
          </a:p>
        </p:txBody>
      </p:sp>
      <p:pic>
        <p:nvPicPr>
          <p:cNvPr id="20" name="Grafik 19" descr="Vierblättriges Kleeblatt Silhouette">
            <a:extLst>
              <a:ext uri="{FF2B5EF4-FFF2-40B4-BE49-F238E27FC236}">
                <a16:creationId xmlns:a16="http://schemas.microsoft.com/office/drawing/2014/main" id="{9E5D9DB3-3F99-8378-43DF-219751591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4733" y="3356992"/>
            <a:ext cx="544436" cy="544436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F534A338-0933-F7FB-1419-84BB56640BBC}"/>
              </a:ext>
            </a:extLst>
          </p:cNvPr>
          <p:cNvSpPr txBox="1"/>
          <p:nvPr/>
        </p:nvSpPr>
        <p:spPr>
          <a:xfrm>
            <a:off x="5483781" y="3264613"/>
            <a:ext cx="882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&gt;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20F18C9-B814-543E-EB38-9A2EBB84C893}"/>
              </a:ext>
            </a:extLst>
          </p:cNvPr>
          <p:cNvSpPr txBox="1"/>
          <p:nvPr/>
        </p:nvSpPr>
        <p:spPr>
          <a:xfrm>
            <a:off x="2873481" y="622653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b="1" dirty="0"/>
              <a:t>Wie und wo können wir im PLM </a:t>
            </a:r>
            <a:br>
              <a:rPr lang="de-DE" sz="2800" b="1" dirty="0"/>
            </a:br>
            <a:r>
              <a:rPr lang="de-DE" sz="2800" b="1" dirty="0"/>
              <a:t>Nutzen generieren?</a:t>
            </a:r>
          </a:p>
        </p:txBody>
      </p:sp>
    </p:spTree>
    <p:extLst>
      <p:ext uri="{BB962C8B-B14F-4D97-AF65-F5344CB8AC3E}">
        <p14:creationId xmlns:p14="http://schemas.microsoft.com/office/powerpoint/2010/main" val="202047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F6F5C-09B8-8077-266E-1530E94E4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A5F5246-2A76-2160-E57B-FE2DDC707E82}"/>
              </a:ext>
            </a:extLst>
          </p:cNvPr>
          <p:cNvGrpSpPr/>
          <p:nvPr/>
        </p:nvGrpSpPr>
        <p:grpSpPr>
          <a:xfrm>
            <a:off x="4511824" y="1772816"/>
            <a:ext cx="3431867" cy="2584968"/>
            <a:chOff x="4208023" y="1984414"/>
            <a:chExt cx="3175759" cy="2190863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848BEC0C-4018-489A-EDF1-20E1EA1F6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8544" y="2348880"/>
              <a:ext cx="3115238" cy="18263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A3A4C86-63BA-9963-8D83-AEED116289C3}"/>
                </a:ext>
              </a:extLst>
            </p:cNvPr>
            <p:cNvSpPr txBox="1"/>
            <p:nvPr/>
          </p:nvSpPr>
          <p:spPr>
            <a:xfrm>
              <a:off x="4208023" y="1984414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800" dirty="0"/>
                <a:t>Suchen in PDM</a:t>
              </a:r>
            </a:p>
          </p:txBody>
        </p:sp>
      </p:grp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79620A-EBB2-DCB7-2A8E-D240F4CBFF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3355" y="1260878"/>
            <a:ext cx="6408709" cy="4637087"/>
          </a:xfrm>
        </p:spPr>
        <p:txBody>
          <a:bodyPr/>
          <a:lstStyle/>
          <a:p>
            <a:r>
              <a:rPr lang="de-CH" dirty="0"/>
              <a:t>PLM-Tools sind – schwierig zu bedienen</a:t>
            </a:r>
          </a:p>
          <a:p>
            <a:pPr lvl="1"/>
            <a:r>
              <a:rPr lang="de-DE" dirty="0"/>
              <a:t>Komplex</a:t>
            </a:r>
          </a:p>
          <a:p>
            <a:pPr lvl="1"/>
            <a:r>
              <a:rPr lang="de-DE" dirty="0"/>
              <a:t>Historisch gewachsene Systeme</a:t>
            </a:r>
          </a:p>
          <a:p>
            <a:r>
              <a:rPr lang="de-DE" dirty="0"/>
              <a:t>Themen sind komplex</a:t>
            </a:r>
          </a:p>
          <a:p>
            <a:pPr lvl="1"/>
            <a:r>
              <a:rPr lang="de-DE" dirty="0"/>
              <a:t>Change-Prozess</a:t>
            </a:r>
          </a:p>
          <a:p>
            <a:pPr lvl="1"/>
            <a:r>
              <a:rPr lang="de-DE" dirty="0"/>
              <a:t>Freigabeprozess</a:t>
            </a:r>
          </a:p>
          <a:p>
            <a:pPr lvl="1"/>
            <a:r>
              <a:rPr lang="de-DE" dirty="0"/>
              <a:t>Produktstrukturen…</a:t>
            </a:r>
          </a:p>
          <a:p>
            <a:r>
              <a:rPr lang="de-CH" dirty="0"/>
              <a:t>Ingenieure / Entwickler</a:t>
            </a:r>
          </a:p>
          <a:p>
            <a:pPr lvl="1"/>
            <a:r>
              <a:rPr lang="de-CH" dirty="0"/>
              <a:t>Hohes domänenspezifisches Wissen, keine PLM-Experten</a:t>
            </a:r>
          </a:p>
          <a:p>
            <a:pPr lvl="1"/>
            <a:r>
              <a:rPr lang="de-CH" dirty="0"/>
              <a:t>Entwickler wollen entwickeln, nicht Systeme bedienen</a:t>
            </a:r>
          </a:p>
          <a:p>
            <a:pPr marL="482600" lvl="1" indent="0">
              <a:buNone/>
            </a:pPr>
            <a:endParaRPr lang="de-DE" dirty="0"/>
          </a:p>
          <a:p>
            <a:endParaRPr lang="de-DE" dirty="0"/>
          </a:p>
          <a:p>
            <a:endParaRPr lang="de-CH" dirty="0"/>
          </a:p>
          <a:p>
            <a:pPr marL="127000" indent="0">
              <a:buNone/>
            </a:pPr>
            <a:endParaRPr lang="de-DE" dirty="0"/>
          </a:p>
          <a:p>
            <a:pPr marL="12700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B90AA12-8254-4403-AA24-CFAE5DBC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Herausforderungen im PLM-Alltag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7DF279-A046-65E1-892B-0B41F210F2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Open HOURS – AI und PLM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850D08-FFE1-B3AD-653A-B8C4EF291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175A7E13-1668-9983-AFF0-134E53866D2A}"/>
              </a:ext>
            </a:extLst>
          </p:cNvPr>
          <p:cNvSpPr/>
          <p:nvPr/>
        </p:nvSpPr>
        <p:spPr>
          <a:xfrm>
            <a:off x="8184232" y="1260878"/>
            <a:ext cx="216024" cy="4377773"/>
          </a:xfrm>
          <a:prstGeom prst="rightBrace">
            <a:avLst>
              <a:gd name="adj1" fmla="val 8333"/>
              <a:gd name="adj2" fmla="val 5027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0147224-DC64-D02E-2001-9E932CC9E9EE}"/>
              </a:ext>
            </a:extLst>
          </p:cNvPr>
          <p:cNvSpPr txBox="1"/>
          <p:nvPr/>
        </p:nvSpPr>
        <p:spPr>
          <a:xfrm>
            <a:off x="8400256" y="2886923"/>
            <a:ext cx="3653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Anforderungen an die Mitarbeiter sind sehr hoch gesteckt!</a:t>
            </a:r>
          </a:p>
        </p:txBody>
      </p:sp>
    </p:spTree>
    <p:extLst>
      <p:ext uri="{BB962C8B-B14F-4D97-AF65-F5344CB8AC3E}">
        <p14:creationId xmlns:p14="http://schemas.microsoft.com/office/powerpoint/2010/main" val="408328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D34C9-D27A-3E11-C90B-6D2371925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E73CE08-F2E3-A08C-4C90-047F9D80CF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127000" indent="0">
              <a:buNone/>
            </a:pPr>
            <a:endParaRPr lang="de-DE" b="0" dirty="0"/>
          </a:p>
          <a:p>
            <a:r>
              <a:rPr lang="de-DE" b="0" dirty="0"/>
              <a:t>Kommunikation in natürlicher Sprache</a:t>
            </a:r>
          </a:p>
          <a:p>
            <a:pPr marL="127000" indent="0">
              <a:buNone/>
            </a:pPr>
            <a:endParaRPr lang="de-DE" b="0" dirty="0"/>
          </a:p>
          <a:p>
            <a:pPr marL="127000" indent="0">
              <a:buNone/>
            </a:pPr>
            <a:endParaRPr lang="de-DE" b="0" dirty="0"/>
          </a:p>
          <a:p>
            <a:r>
              <a:rPr lang="de-DE" b="0" dirty="0"/>
              <a:t>Menschlicher Dialog statt Systembedienung</a:t>
            </a:r>
          </a:p>
          <a:p>
            <a:pPr marL="127000" indent="0">
              <a:buNone/>
            </a:pPr>
            <a:endParaRPr lang="de-DE" b="0" dirty="0"/>
          </a:p>
          <a:p>
            <a:pPr marL="127000" indent="0">
              <a:buNone/>
            </a:pPr>
            <a:endParaRPr lang="de-DE" b="0" dirty="0"/>
          </a:p>
          <a:p>
            <a:r>
              <a:rPr lang="de-CH" b="0" dirty="0"/>
              <a:t>Hinterlegte Prozesse werden deterministisch ausgeführt</a:t>
            </a:r>
            <a:endParaRPr lang="de-DE" b="0" dirty="0"/>
          </a:p>
          <a:p>
            <a:pPr marL="482600" lvl="1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6056F3-29C8-E245-AB88-CBCA6FCB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AI-Agent als Brücke zwischen User und PLM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2F2039-5655-6061-F027-BD5932947A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Open HOURS – AI und PLM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66A6DF-8696-1369-7B75-70C64EB6C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DD26DB0-E65C-91E6-46B3-D2AADF8CA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976" y="2918775"/>
            <a:ext cx="1428401" cy="865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F7698DE-0990-5AA5-6D0D-6BA778439625}"/>
              </a:ext>
            </a:extLst>
          </p:cNvPr>
          <p:cNvGrpSpPr/>
          <p:nvPr/>
        </p:nvGrpSpPr>
        <p:grpSpPr>
          <a:xfrm>
            <a:off x="7833132" y="4827822"/>
            <a:ext cx="1452838" cy="856446"/>
            <a:chOff x="-25400" y="4205397"/>
            <a:chExt cx="3026435" cy="1856601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53FE107C-6DDF-42AD-AAF5-097DDC860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5400" y="4884331"/>
              <a:ext cx="2010048" cy="6952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E346776E-5770-017F-523D-A3A6E2EB0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7936" y="4205397"/>
              <a:ext cx="2003099" cy="8563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79DF4B1-C574-356E-6072-4094A6C26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9221" y="5459193"/>
              <a:ext cx="1148201" cy="6028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B51B888A-B8A8-103A-B096-AAC8495F51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256" y="1260878"/>
            <a:ext cx="800102" cy="652598"/>
          </a:xfrm>
          <a:prstGeom prst="rect">
            <a:avLst/>
          </a:prstGeom>
        </p:spPr>
      </p:pic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F308ABE4-659B-D086-2577-87336DCC12BB}"/>
              </a:ext>
            </a:extLst>
          </p:cNvPr>
          <p:cNvCxnSpPr>
            <a:cxnSpLocks/>
          </p:cNvCxnSpPr>
          <p:nvPr/>
        </p:nvCxnSpPr>
        <p:spPr>
          <a:xfrm>
            <a:off x="8805176" y="2080350"/>
            <a:ext cx="0" cy="31929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D23ECAB0-30FC-2688-3BEA-ACA70E319037}"/>
              </a:ext>
            </a:extLst>
          </p:cNvPr>
          <p:cNvCxnSpPr>
            <a:cxnSpLocks/>
          </p:cNvCxnSpPr>
          <p:nvPr/>
        </p:nvCxnSpPr>
        <p:spPr>
          <a:xfrm>
            <a:off x="8800308" y="3997578"/>
            <a:ext cx="0" cy="37898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3C48C322-FF9E-4BA5-778A-5D93EB8131E4}"/>
              </a:ext>
            </a:extLst>
          </p:cNvPr>
          <p:cNvSpPr txBox="1"/>
          <p:nvPr/>
        </p:nvSpPr>
        <p:spPr>
          <a:xfrm>
            <a:off x="8235436" y="838590"/>
            <a:ext cx="1129742" cy="47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/>
              <a:t>User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841BE32-5F89-43A1-6649-EAACDAC4753A}"/>
              </a:ext>
            </a:extLst>
          </p:cNvPr>
          <p:cNvSpPr txBox="1"/>
          <p:nvPr/>
        </p:nvSpPr>
        <p:spPr>
          <a:xfrm>
            <a:off x="8240305" y="2423762"/>
            <a:ext cx="1129742" cy="47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/>
              <a:t>AI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7AE7AB1-9F78-B30E-E6C9-2CBB053706D0}"/>
              </a:ext>
            </a:extLst>
          </p:cNvPr>
          <p:cNvSpPr txBox="1"/>
          <p:nvPr/>
        </p:nvSpPr>
        <p:spPr>
          <a:xfrm>
            <a:off x="7712643" y="4490330"/>
            <a:ext cx="2175329" cy="47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/>
              <a:t>Enterprise Tools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61A81E-015C-A817-6C4D-3A48D5411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8451" y="5136703"/>
            <a:ext cx="799719" cy="24388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FDDC965-ED2F-1580-1540-16C049CD1B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9802" y="5469351"/>
            <a:ext cx="381994" cy="40487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60C9E76-BBC1-5939-6016-99040E5570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4187" y="5405936"/>
            <a:ext cx="653972" cy="3789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3542A2F-F1AA-D03F-8F67-7B17ADF4EF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6333" y="5513455"/>
            <a:ext cx="799290" cy="29741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EE515D4-F027-A894-BB79-68FCC160B1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0799" y="4776301"/>
            <a:ext cx="780306" cy="25055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BA739F5-B72C-6C37-B25E-9C7D480F5B61}"/>
              </a:ext>
            </a:extLst>
          </p:cNvPr>
          <p:cNvSpPr txBox="1"/>
          <p:nvPr/>
        </p:nvSpPr>
        <p:spPr>
          <a:xfrm>
            <a:off x="8664447" y="5768439"/>
            <a:ext cx="60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0523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600"/>
                            </p:stCondLst>
                            <p:childTnLst>
                              <p:par>
                                <p:cTn id="5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FDA6B-AA09-8C64-5596-74AC976E4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E43ED0B-6547-6074-D54D-5A4117EBB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PLM AI-Agent – Demonstrator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4CD075-7285-BBD1-619E-16E59F6452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Open HOURS – AI und PLM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75D945-E106-CE25-E3AE-7FE8644EE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C7FF829-D82F-744C-0237-90642855FA04}"/>
              </a:ext>
            </a:extLst>
          </p:cNvPr>
          <p:cNvSpPr/>
          <p:nvPr/>
        </p:nvSpPr>
        <p:spPr bwMode="auto">
          <a:xfrm>
            <a:off x="2290842" y="4483574"/>
            <a:ext cx="2800343" cy="128486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l"/>
            <a:endParaRPr lang="de-DE" sz="1800" dirty="0" err="1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F5AAC9E-1C05-5371-B29D-3E2A76EAAA51}"/>
              </a:ext>
            </a:extLst>
          </p:cNvPr>
          <p:cNvSpPr txBox="1"/>
          <p:nvPr/>
        </p:nvSpPr>
        <p:spPr>
          <a:xfrm>
            <a:off x="2089600" y="3699870"/>
            <a:ext cx="1796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API-GPT4.0</a:t>
            </a:r>
          </a:p>
        </p:txBody>
      </p:sp>
      <p:pic>
        <p:nvPicPr>
          <p:cNvPr id="1026" name="Picture 2" descr="ChatGPT – Wikipedia">
            <a:extLst>
              <a:ext uri="{FF2B5EF4-FFF2-40B4-BE49-F238E27FC236}">
                <a16:creationId xmlns:a16="http://schemas.microsoft.com/office/drawing/2014/main" id="{57922177-5FA2-0528-8F1A-D4D49FAD4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46" y="3093682"/>
            <a:ext cx="498710" cy="49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E78E6DC-117B-CEB2-756D-BCDA6F4A1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370" y="2355694"/>
            <a:ext cx="1796077" cy="390182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743A590C-1D64-2E0E-7C99-7F986069E46C}"/>
              </a:ext>
            </a:extLst>
          </p:cNvPr>
          <p:cNvSpPr txBox="1"/>
          <p:nvPr/>
        </p:nvSpPr>
        <p:spPr>
          <a:xfrm>
            <a:off x="2635963" y="4309214"/>
            <a:ext cx="1897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i="1" dirty="0"/>
              <a:t>PDM-System</a:t>
            </a:r>
          </a:p>
        </p:txBody>
      </p:sp>
      <p:pic>
        <p:nvPicPr>
          <p:cNvPr id="1028" name="Picture 4" descr="Python (Programmiersprache) – Wikipedia">
            <a:extLst>
              <a:ext uri="{FF2B5EF4-FFF2-40B4-BE49-F238E27FC236}">
                <a16:creationId xmlns:a16="http://schemas.microsoft.com/office/drawing/2014/main" id="{6576D2CC-C67E-07B7-5090-05CFF773B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12" y="3070346"/>
            <a:ext cx="463191" cy="4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7A5CEE1-40A6-D658-9895-A79E771F5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7643" y="1480849"/>
            <a:ext cx="1032272" cy="309081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9DA8FBBE-22D3-60B9-AEA6-1205D28749DE}"/>
              </a:ext>
            </a:extLst>
          </p:cNvPr>
          <p:cNvSpPr/>
          <p:nvPr/>
        </p:nvSpPr>
        <p:spPr bwMode="auto">
          <a:xfrm>
            <a:off x="2290845" y="2058227"/>
            <a:ext cx="2800348" cy="22042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l"/>
            <a:endParaRPr lang="de-DE" sz="1800" dirty="0" err="1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4681353-2FE7-530A-3778-3FD19983E676}"/>
              </a:ext>
            </a:extLst>
          </p:cNvPr>
          <p:cNvSpPr txBox="1"/>
          <p:nvPr/>
        </p:nvSpPr>
        <p:spPr>
          <a:xfrm>
            <a:off x="2692629" y="1852558"/>
            <a:ext cx="1897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i="1" dirty="0"/>
              <a:t>AI-Framework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A375EB5-9433-3482-EB2F-D41F4CEBB583}"/>
              </a:ext>
            </a:extLst>
          </p:cNvPr>
          <p:cNvSpPr/>
          <p:nvPr/>
        </p:nvSpPr>
        <p:spPr bwMode="auto">
          <a:xfrm>
            <a:off x="2290843" y="1262182"/>
            <a:ext cx="2800349" cy="61147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l"/>
            <a:endParaRPr lang="de-DE" sz="1800" dirty="0" err="1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2E266BB-AD90-8EF6-08CD-F3C781A14B69}"/>
              </a:ext>
            </a:extLst>
          </p:cNvPr>
          <p:cNvSpPr txBox="1"/>
          <p:nvPr/>
        </p:nvSpPr>
        <p:spPr>
          <a:xfrm>
            <a:off x="2613828" y="1067669"/>
            <a:ext cx="1897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i="1" dirty="0"/>
              <a:t>Chatbot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DD002A4-2B17-6B99-5FA5-D05599372AFC}"/>
              </a:ext>
            </a:extLst>
          </p:cNvPr>
          <p:cNvSpPr txBox="1"/>
          <p:nvPr/>
        </p:nvSpPr>
        <p:spPr>
          <a:xfrm>
            <a:off x="3320268" y="3716863"/>
            <a:ext cx="1796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Python MCP </a:t>
            </a:r>
            <a:r>
              <a:rPr lang="de-DE" sz="1200" dirty="0" err="1"/>
              <a:t>Appl</a:t>
            </a:r>
            <a:r>
              <a:rPr lang="de-DE" sz="1200" dirty="0"/>
              <a:t>.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0BCB36B1-B87D-155E-7A39-F141EA8883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2337" y="4850036"/>
            <a:ext cx="2276143" cy="687350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6083A168-F6AF-33DE-29BC-D8502C33D9B2}"/>
              </a:ext>
            </a:extLst>
          </p:cNvPr>
          <p:cNvSpPr txBox="1"/>
          <p:nvPr/>
        </p:nvSpPr>
        <p:spPr>
          <a:xfrm>
            <a:off x="2764790" y="5336766"/>
            <a:ext cx="1796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PTC-Windchill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555B31CF-0908-60FB-40D1-6EFAA3C639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7836" y="4528267"/>
            <a:ext cx="491242" cy="346127"/>
          </a:xfrm>
          <a:prstGeom prst="rect">
            <a:avLst/>
          </a:prstGeom>
        </p:spPr>
      </p:pic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5297A6E6-7CB6-08A7-7408-BD7A21228EA0}"/>
              </a:ext>
            </a:extLst>
          </p:cNvPr>
          <p:cNvCxnSpPr>
            <a:cxnSpLocks/>
          </p:cNvCxnSpPr>
          <p:nvPr/>
        </p:nvCxnSpPr>
        <p:spPr>
          <a:xfrm>
            <a:off x="4733457" y="4144772"/>
            <a:ext cx="0" cy="328883"/>
          </a:xfrm>
          <a:prstGeom prst="line">
            <a:avLst/>
          </a:prstGeom>
          <a:ln w="6350">
            <a:headEnd type="oval"/>
            <a:tailEnd type="oval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EFD49F21-5526-CE2B-762F-402BCD2F73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0976" y="2918775"/>
            <a:ext cx="1428401" cy="865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A154999-DBE4-E1DF-6863-CEA22806E366}"/>
              </a:ext>
            </a:extLst>
          </p:cNvPr>
          <p:cNvGrpSpPr/>
          <p:nvPr/>
        </p:nvGrpSpPr>
        <p:grpSpPr>
          <a:xfrm>
            <a:off x="7833132" y="4827822"/>
            <a:ext cx="1452838" cy="856446"/>
            <a:chOff x="-25400" y="4205397"/>
            <a:chExt cx="3026435" cy="1856601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35FC498-AB6F-9085-8227-2783BAA16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5400" y="4884331"/>
              <a:ext cx="2010048" cy="6952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A8350C9E-91B4-8A46-A8BF-33FB5EDCC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7936" y="4205397"/>
              <a:ext cx="2003099" cy="8563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C56B4FE0-C588-D0EE-BC94-FBADF939B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49221" y="5459193"/>
              <a:ext cx="1148201" cy="6028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0F9F3F05-3585-EBE4-65F8-91666BA1EB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0256" y="1260878"/>
            <a:ext cx="800102" cy="652598"/>
          </a:xfrm>
          <a:prstGeom prst="rect">
            <a:avLst/>
          </a:prstGeom>
        </p:spPr>
      </p:pic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5E8483F1-BCEE-C910-BF39-AD84F698C0EF}"/>
              </a:ext>
            </a:extLst>
          </p:cNvPr>
          <p:cNvCxnSpPr>
            <a:cxnSpLocks/>
          </p:cNvCxnSpPr>
          <p:nvPr/>
        </p:nvCxnSpPr>
        <p:spPr>
          <a:xfrm>
            <a:off x="8805176" y="2080350"/>
            <a:ext cx="0" cy="31929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B21C5735-98DA-14B4-B218-4CF50FB7C859}"/>
              </a:ext>
            </a:extLst>
          </p:cNvPr>
          <p:cNvCxnSpPr>
            <a:cxnSpLocks/>
          </p:cNvCxnSpPr>
          <p:nvPr/>
        </p:nvCxnSpPr>
        <p:spPr>
          <a:xfrm>
            <a:off x="8800308" y="3997578"/>
            <a:ext cx="0" cy="37898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2DD8D8BC-629F-9499-05BE-A7722A74700E}"/>
              </a:ext>
            </a:extLst>
          </p:cNvPr>
          <p:cNvSpPr txBox="1"/>
          <p:nvPr/>
        </p:nvSpPr>
        <p:spPr>
          <a:xfrm>
            <a:off x="8235436" y="838590"/>
            <a:ext cx="1129742" cy="47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/>
              <a:t>User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CA24CB1-F9CA-D158-2AC4-2E214E827805}"/>
              </a:ext>
            </a:extLst>
          </p:cNvPr>
          <p:cNvSpPr txBox="1"/>
          <p:nvPr/>
        </p:nvSpPr>
        <p:spPr>
          <a:xfrm>
            <a:off x="8240305" y="2423762"/>
            <a:ext cx="1129742" cy="47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/>
              <a:t>AI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0AA439E-514C-A797-1278-5840200A447B}"/>
              </a:ext>
            </a:extLst>
          </p:cNvPr>
          <p:cNvSpPr txBox="1"/>
          <p:nvPr/>
        </p:nvSpPr>
        <p:spPr>
          <a:xfrm>
            <a:off x="7712643" y="4490330"/>
            <a:ext cx="2175329" cy="47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/>
              <a:t>Enterprise Tools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EC781ED-B413-2D54-274F-7C7BCE3E05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451" y="5136703"/>
            <a:ext cx="799719" cy="243886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4C2AA1A4-841F-49B3-FC0F-209CEFAD214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79802" y="5469351"/>
            <a:ext cx="381994" cy="404879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5674F2B6-C7BE-FF7F-227C-54938D29598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74187" y="5405936"/>
            <a:ext cx="653972" cy="37898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5AA7D6F2-5890-8071-6577-54B45599EA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46333" y="5513455"/>
            <a:ext cx="799290" cy="29741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6B91B2D2-92A4-0C6F-713E-063B00BA61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0799" y="4776301"/>
            <a:ext cx="780306" cy="250557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A81C0ED3-25AD-F70E-3619-675E3E44AC40}"/>
              </a:ext>
            </a:extLst>
          </p:cNvPr>
          <p:cNvSpPr txBox="1"/>
          <p:nvPr/>
        </p:nvSpPr>
        <p:spPr>
          <a:xfrm>
            <a:off x="8664447" y="5768439"/>
            <a:ext cx="60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….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01054B8-FD6A-BA59-6F6B-4BC21655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23" y="5304913"/>
            <a:ext cx="290513" cy="2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DBDDA63-B6B0-6CEF-4522-546CF41B20E3}"/>
              </a:ext>
            </a:extLst>
          </p:cNvPr>
          <p:cNvSpPr txBox="1"/>
          <p:nvPr/>
        </p:nvSpPr>
        <p:spPr>
          <a:xfrm>
            <a:off x="4426107" y="5377018"/>
            <a:ext cx="3883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" dirty="0"/>
              <a:t>Azure</a:t>
            </a:r>
          </a:p>
        </p:txBody>
      </p:sp>
    </p:spTree>
    <p:extLst>
      <p:ext uri="{BB962C8B-B14F-4D97-AF65-F5344CB8AC3E}">
        <p14:creationId xmlns:p14="http://schemas.microsoft.com/office/powerpoint/2010/main" val="13090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A60F48C-77A7-88B2-39EC-7FB2C0E7B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60C55C-E018-EAA9-0CD7-0F032EC39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361B07-B55B-C36A-C747-519FF5570A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Demonstrator </a:t>
            </a:r>
          </a:p>
        </p:txBody>
      </p:sp>
    </p:spTree>
    <p:extLst>
      <p:ext uri="{BB962C8B-B14F-4D97-AF65-F5344CB8AC3E}">
        <p14:creationId xmlns:p14="http://schemas.microsoft.com/office/powerpoint/2010/main" val="191800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DD9986-D7A9-9F64-4DCE-FCF3704D9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AI-Agent Konditionierung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C67D09-E31C-2DBD-EB14-BD31D48207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Open HOURS – AI und PLM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EFEB762-E5B8-86F2-A1CB-1559186F8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D5D5E3-B86D-4CA8-B495-958DA2C3322B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2C7DE25-ED8E-119B-8A5B-5B7E35373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54" y="1791834"/>
            <a:ext cx="10968333" cy="401476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9C61BEC-1FBE-ECBE-0E8C-BA9C9E68F572}"/>
              </a:ext>
            </a:extLst>
          </p:cNvPr>
          <p:cNvSpPr txBox="1"/>
          <p:nvPr/>
        </p:nvSpPr>
        <p:spPr>
          <a:xfrm>
            <a:off x="5411924" y="16071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CH"/>
            </a:defPPr>
            <a:lvl1pPr>
              <a:defRPr sz="1800" b="1" i="1"/>
            </a:lvl1pPr>
          </a:lstStyle>
          <a:p>
            <a:r>
              <a:rPr lang="de-DE" dirty="0"/>
              <a:t>User: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EF4C9AE-BBF8-B1D5-40BE-34383C6E393E}"/>
              </a:ext>
            </a:extLst>
          </p:cNvPr>
          <p:cNvSpPr txBox="1"/>
          <p:nvPr/>
        </p:nvSpPr>
        <p:spPr>
          <a:xfrm>
            <a:off x="839416" y="27809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CH"/>
            </a:defPPr>
            <a:lvl1pPr>
              <a:defRPr sz="1800" b="1" i="1"/>
            </a:lvl1pPr>
          </a:lstStyle>
          <a:p>
            <a:r>
              <a:rPr lang="de-DE" dirty="0"/>
              <a:t>Chatbot:</a:t>
            </a:r>
          </a:p>
        </p:txBody>
      </p:sp>
    </p:spTree>
    <p:extLst>
      <p:ext uri="{BB962C8B-B14F-4D97-AF65-F5344CB8AC3E}">
        <p14:creationId xmlns:p14="http://schemas.microsoft.com/office/powerpoint/2010/main" val="1619946061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_Powerpoint">
  <a:themeElements>
    <a:clrScheme name="Benutzerdefiniert 11">
      <a:dk1>
        <a:srgbClr val="1F0253"/>
      </a:dk1>
      <a:lt1>
        <a:srgbClr val="FFFFFF"/>
      </a:lt1>
      <a:dk2>
        <a:srgbClr val="CE003B"/>
      </a:dk2>
      <a:lt2>
        <a:srgbClr val="FF0049"/>
      </a:lt2>
      <a:accent1>
        <a:srgbClr val="CE003B"/>
      </a:accent1>
      <a:accent2>
        <a:srgbClr val="FF0049"/>
      </a:accent2>
      <a:accent3>
        <a:srgbClr val="E9E6EE"/>
      </a:accent3>
      <a:accent4>
        <a:srgbClr val="C9C2D5"/>
      </a:accent4>
      <a:accent5>
        <a:srgbClr val="9E92B3"/>
      </a:accent5>
      <a:accent6>
        <a:srgbClr val="8979A3"/>
      </a:accent6>
      <a:hlink>
        <a:srgbClr val="1F0253"/>
      </a:hlink>
      <a:folHlink>
        <a:srgbClr val="1F0253"/>
      </a:folHlink>
    </a:clrScheme>
    <a:fontScheme name="Larissa-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9C2D5"/>
        </a:solidFill>
        <a:ln w="9525">
          <a:solidFill>
            <a:schemeClr val="tx1"/>
          </a:solidFill>
          <a:miter lim="800000"/>
          <a:headEnd/>
          <a:tailEnd/>
        </a:ln>
      </a:spPr>
      <a:bodyPr wrap="square" rtlCol="0" anchor="ctr">
        <a:noAutofit/>
      </a:bodyPr>
      <a:lstStyle>
        <a:defPPr algn="l">
          <a:defRPr sz="1800" dirty="0" err="1" smtClean="0"/>
        </a:defPPr>
      </a:lstStyle>
    </a:spDef>
    <a:txDef>
      <a:spPr>
        <a:noFill/>
      </a:spPr>
      <a:bodyPr wrap="square" rtlCol="0">
        <a:spAutoFit/>
      </a:bodyPr>
      <a:lstStyle>
        <a:defPPr algn="l">
          <a:defRPr sz="1800" dirty="0" err="1" smtClean="0"/>
        </a:defPPr>
      </a:lstStyle>
    </a:tx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CE003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BA00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CE003C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A00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CE003C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A0035"/>
        </a:accent6>
        <a:hlink>
          <a:srgbClr val="009999"/>
        </a:hlink>
        <a:folHlink>
          <a:srgbClr val="CBD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16">
        <a:dk1>
          <a:srgbClr val="000000"/>
        </a:dk1>
        <a:lt1>
          <a:srgbClr val="FFFFFF"/>
        </a:lt1>
        <a:dk2>
          <a:srgbClr val="000000"/>
        </a:dk2>
        <a:lt2>
          <a:srgbClr val="737373"/>
        </a:lt2>
        <a:accent1>
          <a:srgbClr val="BEBEBE"/>
        </a:accent1>
        <a:accent2>
          <a:srgbClr val="CE003C"/>
        </a:accent2>
        <a:accent3>
          <a:srgbClr val="FFFFFF"/>
        </a:accent3>
        <a:accent4>
          <a:srgbClr val="000000"/>
        </a:accent4>
        <a:accent5>
          <a:srgbClr val="DBDBDB"/>
        </a:accent5>
        <a:accent6>
          <a:srgbClr val="BA0035"/>
        </a:accent6>
        <a:hlink>
          <a:srgbClr val="009999"/>
        </a:hlink>
        <a:folHlink>
          <a:srgbClr val="78E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" id="{B9550215-F204-40EF-A3EC-E9873AAEFC45}" vid="{881A4022-7590-44DB-A8C4-0AB5A03C8D16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Vorlage_Powerpoint</Template>
  <TotalTime>0</TotalTime>
  <Words>1918</Words>
  <Application>Microsoft Macintosh PowerPoint</Application>
  <PresentationFormat>Breitbild</PresentationFormat>
  <Paragraphs>396</Paragraphs>
  <Slides>26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Calibri</vt:lpstr>
      <vt:lpstr>Open Sans Light</vt:lpstr>
      <vt:lpstr>Times New Roman</vt:lpstr>
      <vt:lpstr>Wingdings</vt:lpstr>
      <vt:lpstr>Vorlage_Powerpoint</vt:lpstr>
      <vt:lpstr>Sprachmodelle machen PDM/PLM effizienter!? </vt:lpstr>
      <vt:lpstr>PowerPoint-Präsentation</vt:lpstr>
      <vt:lpstr>PowerPoint-Präsentation</vt:lpstr>
      <vt:lpstr>PowerPoint-Präsentation</vt:lpstr>
      <vt:lpstr>Herausforderungen im PLM-Alltag</vt:lpstr>
      <vt:lpstr>AI-Agent als Brücke zwischen User und PLM</vt:lpstr>
      <vt:lpstr>PLM AI-Agent – Demonstrator</vt:lpstr>
      <vt:lpstr>PowerPoint-Präsentation</vt:lpstr>
      <vt:lpstr>AI-Agent Konditionierung</vt:lpstr>
      <vt:lpstr>AI-Agent Konditionierung – Bereitgestellte Services in Windchill</vt:lpstr>
      <vt:lpstr>AI-Agent – Pflichtattribute beim Item anlegen</vt:lpstr>
      <vt:lpstr>AI-Agent – Bereitgestellte Services in Windchill „DEFAULTS“</vt:lpstr>
      <vt:lpstr>AI-Agent – Anlage Item, fehlendes Pflichtattribut</vt:lpstr>
      <vt:lpstr>AI-Agent – Anlage Item mit Pflichtattribut</vt:lpstr>
      <vt:lpstr>AI-Agent – Item und Stückliste in einer Aktion</vt:lpstr>
      <vt:lpstr>AI-Agent – Schaubild anstatt Text</vt:lpstr>
      <vt:lpstr>AI-Agent: Architektur und Design</vt:lpstr>
      <vt:lpstr>AI-Agent: Klar abgegrenzte Verantwortlichkeiten</vt:lpstr>
      <vt:lpstr>PowerPoint-Präsentation</vt:lpstr>
      <vt:lpstr>Anwendungsfälle für Daten Migration</vt:lpstr>
      <vt:lpstr>Deep Dive – Data Cleansing</vt:lpstr>
      <vt:lpstr>Deep Dive – Data Cleansing</vt:lpstr>
      <vt:lpstr>Agentic PLM - Potenziale</vt:lpstr>
      <vt:lpstr>Wrap Up – Kernaspekte</vt:lpstr>
      <vt:lpstr>PowerPoint-Präsentation</vt:lpstr>
      <vt:lpstr>Quellenangaben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PROJEKT ODER KONTEXT</dc:subject>
  <dc:creator>Thomas Lutz</dc:creator>
  <cp:lastModifiedBy>Thomas Lutz</cp:lastModifiedBy>
  <cp:revision>96</cp:revision>
  <cp:lastPrinted>2025-09-18T09:13:27Z</cp:lastPrinted>
  <dcterms:created xsi:type="dcterms:W3CDTF">2025-09-11T05:41:48Z</dcterms:created>
  <dcterms:modified xsi:type="dcterms:W3CDTF">2025-10-20T13:57:19Z</dcterms:modified>
  <cp:category>KUNDE</cp:category>
  <cp:contentStatus>Entwurf</cp:contentStatus>
  <cp:version>1</cp:version>
</cp:coreProperties>
</file>